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MuseoModerno Medium" panose="020B0604020202020204" charset="0"/>
      <p:regular r:id="rId13"/>
    </p:embeddedFont>
    <p:embeddedFont>
      <p:font typeface="Source Sans Pro" panose="020B0503030403020204" pitchFamily="34" charset="0"/>
      <p:regular r:id="rId14"/>
      <p:bold r:id="rId15"/>
    </p:embeddedFont>
    <p:embeddedFont>
      <p:font typeface="Source Sans Pro Bold" panose="020B0703030403020204" pitchFamily="34" charset="0"/>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2" d="100"/>
          <a:sy n="52" d="100"/>
        </p:scale>
        <p:origin x="88" y="1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077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914644"/>
            <a:ext cx="7556421" cy="1956435"/>
          </a:xfrm>
          <a:prstGeom prst="rect">
            <a:avLst/>
          </a:prstGeom>
          <a:noFill/>
          <a:ln/>
        </p:spPr>
        <p:txBody>
          <a:bodyPr wrap="square" lIns="0" tIns="0" rIns="0" bIns="0" rtlCol="0" anchor="t"/>
          <a:lstStyle/>
          <a:p>
            <a:pPr marL="0" indent="0">
              <a:lnSpc>
                <a:spcPts val="7700"/>
              </a:lnSpc>
              <a:buNone/>
            </a:pPr>
            <a:r>
              <a:rPr lang="en-US" sz="6150" dirty="0">
                <a:solidFill>
                  <a:srgbClr val="124E73"/>
                </a:solidFill>
                <a:latin typeface="MuseoModerno Medium" pitchFamily="34" charset="0"/>
                <a:ea typeface="MuseoModerno Medium" pitchFamily="34" charset="-122"/>
                <a:cs typeface="MuseoModerno Medium" pitchFamily="34" charset="-120"/>
              </a:rPr>
              <a:t>Pengantar ISO 17025:2017</a:t>
            </a:r>
            <a:endParaRPr lang="en-US" sz="6150" dirty="0"/>
          </a:p>
        </p:txBody>
      </p:sp>
      <p:sp>
        <p:nvSpPr>
          <p:cNvPr id="4" name="Text 1"/>
          <p:cNvSpPr/>
          <p:nvPr/>
        </p:nvSpPr>
        <p:spPr>
          <a:xfrm>
            <a:off x="793790" y="4211241"/>
            <a:ext cx="7556421" cy="1451610"/>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ISO 17025:2017 adalah standar internasional yang menetapkan persyaratan umum untuk kompetensi, imparsialitas, dan konsistensi operasi laboratorium. Standar ini memastikan bahwa hasil pengujian dan kalibrasi yang dihasilkan dapat diandalkan dan dapat diterima secara global.</a:t>
            </a:r>
            <a:endParaRPr lang="en-US" sz="1750" dirty="0"/>
          </a:p>
        </p:txBody>
      </p:sp>
      <p:sp>
        <p:nvSpPr>
          <p:cNvPr id="5" name="Shape 2"/>
          <p:cNvSpPr/>
          <p:nvPr/>
        </p:nvSpPr>
        <p:spPr>
          <a:xfrm>
            <a:off x="793790" y="5934908"/>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1410" y="5942528"/>
            <a:ext cx="347663" cy="347663"/>
          </a:xfrm>
          <a:prstGeom prst="rect">
            <a:avLst/>
          </a:prstGeom>
        </p:spPr>
      </p:pic>
      <p:sp>
        <p:nvSpPr>
          <p:cNvPr id="7" name="Text 3"/>
          <p:cNvSpPr/>
          <p:nvPr/>
        </p:nvSpPr>
        <p:spPr>
          <a:xfrm>
            <a:off x="1270040" y="5918002"/>
            <a:ext cx="1603058" cy="396835"/>
          </a:xfrm>
          <a:prstGeom prst="rect">
            <a:avLst/>
          </a:prstGeom>
          <a:noFill/>
          <a:ln/>
        </p:spPr>
        <p:txBody>
          <a:bodyPr wrap="none" lIns="0" tIns="0" rIns="0" bIns="0" rtlCol="0" anchor="t"/>
          <a:lstStyle/>
          <a:p>
            <a:pPr marL="0" indent="0" algn="l">
              <a:lnSpc>
                <a:spcPts val="3100"/>
              </a:lnSpc>
              <a:buNone/>
            </a:pPr>
            <a:r>
              <a:rPr lang="en-US" sz="2200" b="1" dirty="0">
                <a:solidFill>
                  <a:srgbClr val="2B4150"/>
                </a:solidFill>
                <a:latin typeface="Source Sans Pro Bold" pitchFamily="34" charset="0"/>
                <a:ea typeface="Source Sans Pro Bold" pitchFamily="34" charset="-122"/>
                <a:cs typeface="Source Sans Pro Bold" pitchFamily="34" charset="-120"/>
              </a:rPr>
              <a:t>by Yudipedia</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29351"/>
          </a:xfrm>
          <a:prstGeom prst="rect">
            <a:avLst/>
          </a:prstGeom>
        </p:spPr>
      </p:pic>
      <p:sp>
        <p:nvSpPr>
          <p:cNvPr id="3" name="Text 0"/>
          <p:cNvSpPr/>
          <p:nvPr/>
        </p:nvSpPr>
        <p:spPr>
          <a:xfrm>
            <a:off x="680204" y="2963704"/>
            <a:ext cx="7030641" cy="607338"/>
          </a:xfrm>
          <a:prstGeom prst="rect">
            <a:avLst/>
          </a:prstGeom>
          <a:noFill/>
          <a:ln/>
        </p:spPr>
        <p:txBody>
          <a:bodyPr wrap="none" lIns="0" tIns="0" rIns="0" bIns="0" rtlCol="0" anchor="t"/>
          <a:lstStyle/>
          <a:p>
            <a:pPr marL="0" indent="0">
              <a:lnSpc>
                <a:spcPts val="4750"/>
              </a:lnSpc>
              <a:buNone/>
            </a:pPr>
            <a:r>
              <a:rPr lang="en-US" sz="3800" dirty="0">
                <a:solidFill>
                  <a:srgbClr val="124E73"/>
                </a:solidFill>
                <a:latin typeface="MuseoModerno Medium" pitchFamily="34" charset="0"/>
                <a:ea typeface="MuseoModerno Medium" pitchFamily="34" charset="-122"/>
                <a:cs typeface="MuseoModerno Medium" pitchFamily="34" charset="-120"/>
              </a:rPr>
              <a:t>Sejarah dan Tujuan ISO 17025</a:t>
            </a:r>
            <a:endParaRPr lang="en-US" sz="3800" dirty="0"/>
          </a:p>
        </p:txBody>
      </p:sp>
      <p:sp>
        <p:nvSpPr>
          <p:cNvPr id="4" name="Shape 1"/>
          <p:cNvSpPr/>
          <p:nvPr/>
        </p:nvSpPr>
        <p:spPr>
          <a:xfrm>
            <a:off x="680204" y="5778937"/>
            <a:ext cx="13269992" cy="22860"/>
          </a:xfrm>
          <a:prstGeom prst="roundRect">
            <a:avLst>
              <a:gd name="adj" fmla="val 127526"/>
            </a:avLst>
          </a:prstGeom>
          <a:solidFill>
            <a:srgbClr val="D9D4C9"/>
          </a:solidFill>
          <a:ln/>
        </p:spPr>
      </p:sp>
      <p:sp>
        <p:nvSpPr>
          <p:cNvPr id="5" name="Shape 2"/>
          <p:cNvSpPr/>
          <p:nvPr/>
        </p:nvSpPr>
        <p:spPr>
          <a:xfrm>
            <a:off x="3937635" y="5098733"/>
            <a:ext cx="22860" cy="680204"/>
          </a:xfrm>
          <a:prstGeom prst="roundRect">
            <a:avLst>
              <a:gd name="adj" fmla="val 127526"/>
            </a:avLst>
          </a:prstGeom>
          <a:solidFill>
            <a:srgbClr val="D9D4C9"/>
          </a:solidFill>
          <a:ln/>
        </p:spPr>
      </p:sp>
      <p:sp>
        <p:nvSpPr>
          <p:cNvPr id="6" name="Shape 3"/>
          <p:cNvSpPr/>
          <p:nvPr/>
        </p:nvSpPr>
        <p:spPr>
          <a:xfrm>
            <a:off x="3730466" y="5560338"/>
            <a:ext cx="437198" cy="437198"/>
          </a:xfrm>
          <a:prstGeom prst="roundRect">
            <a:avLst>
              <a:gd name="adj" fmla="val 6668"/>
            </a:avLst>
          </a:prstGeom>
          <a:solidFill>
            <a:srgbClr val="F3EEE3"/>
          </a:solidFill>
          <a:ln/>
        </p:spPr>
      </p:sp>
      <p:sp>
        <p:nvSpPr>
          <p:cNvPr id="7" name="Text 4"/>
          <p:cNvSpPr/>
          <p:nvPr/>
        </p:nvSpPr>
        <p:spPr>
          <a:xfrm>
            <a:off x="3880604" y="5633085"/>
            <a:ext cx="136803" cy="291584"/>
          </a:xfrm>
          <a:prstGeom prst="rect">
            <a:avLst/>
          </a:prstGeom>
          <a:noFill/>
          <a:ln/>
        </p:spPr>
        <p:txBody>
          <a:bodyPr wrap="none" lIns="0" tIns="0" rIns="0" bIns="0" rtlCol="0" anchor="t"/>
          <a:lstStyle/>
          <a:p>
            <a:pPr marL="0" indent="0" algn="ctr">
              <a:lnSpc>
                <a:spcPts val="2250"/>
              </a:lnSpc>
              <a:buNone/>
            </a:pPr>
            <a:r>
              <a:rPr lang="en-US" sz="2250" dirty="0">
                <a:solidFill>
                  <a:srgbClr val="2B4150"/>
                </a:solidFill>
                <a:latin typeface="MuseoModerno Medium" pitchFamily="34" charset="0"/>
                <a:ea typeface="MuseoModerno Medium" pitchFamily="34" charset="-122"/>
                <a:cs typeface="MuseoModerno Medium" pitchFamily="34" charset="-120"/>
              </a:rPr>
              <a:t>1</a:t>
            </a:r>
            <a:endParaRPr lang="en-US" sz="2250" dirty="0"/>
          </a:p>
        </p:txBody>
      </p:sp>
      <p:sp>
        <p:nvSpPr>
          <p:cNvPr id="8" name="Text 5"/>
          <p:cNvSpPr/>
          <p:nvPr/>
        </p:nvSpPr>
        <p:spPr>
          <a:xfrm>
            <a:off x="2734389" y="3862507"/>
            <a:ext cx="2429351" cy="303609"/>
          </a:xfrm>
          <a:prstGeom prst="rect">
            <a:avLst/>
          </a:prstGeom>
          <a:noFill/>
          <a:ln/>
        </p:spPr>
        <p:txBody>
          <a:bodyPr wrap="none" lIns="0" tIns="0" rIns="0" bIns="0" rtlCol="0" anchor="t"/>
          <a:lstStyle/>
          <a:p>
            <a:pPr marL="0" indent="0" algn="ctr">
              <a:lnSpc>
                <a:spcPts val="2350"/>
              </a:lnSpc>
              <a:buNone/>
            </a:pPr>
            <a:r>
              <a:rPr lang="en-US" sz="1900" dirty="0">
                <a:solidFill>
                  <a:srgbClr val="2B4150"/>
                </a:solidFill>
                <a:latin typeface="MuseoModerno Medium" pitchFamily="34" charset="0"/>
                <a:ea typeface="MuseoModerno Medium" pitchFamily="34" charset="-122"/>
                <a:cs typeface="MuseoModerno Medium" pitchFamily="34" charset="-120"/>
              </a:rPr>
              <a:t>Awal</a:t>
            </a:r>
            <a:endParaRPr lang="en-US" sz="1900" dirty="0"/>
          </a:p>
        </p:txBody>
      </p:sp>
      <p:sp>
        <p:nvSpPr>
          <p:cNvPr id="9" name="Text 6"/>
          <p:cNvSpPr/>
          <p:nvPr/>
        </p:nvSpPr>
        <p:spPr>
          <a:xfrm>
            <a:off x="874514" y="4282678"/>
            <a:ext cx="6149221" cy="621744"/>
          </a:xfrm>
          <a:prstGeom prst="rect">
            <a:avLst/>
          </a:prstGeom>
          <a:noFill/>
          <a:ln/>
        </p:spPr>
        <p:txBody>
          <a:bodyPr wrap="square" lIns="0" tIns="0" rIns="0" bIns="0" rtlCol="0" anchor="t"/>
          <a:lstStyle/>
          <a:p>
            <a:pPr marL="0" indent="0" algn="ctr">
              <a:lnSpc>
                <a:spcPts val="2400"/>
              </a:lnSpc>
              <a:buNone/>
            </a:pPr>
            <a:r>
              <a:rPr lang="en-US" sz="1500" dirty="0">
                <a:solidFill>
                  <a:srgbClr val="2B4150"/>
                </a:solidFill>
                <a:latin typeface="Source Sans Pro" pitchFamily="34" charset="0"/>
                <a:ea typeface="Source Sans Pro" pitchFamily="34" charset="-122"/>
                <a:cs typeface="Source Sans Pro" pitchFamily="34" charset="-120"/>
              </a:rPr>
              <a:t>Standar ISO 17025 pertama kali diterbitkan pada tahun 1999 sebagai panduan untuk memastikan kompetensi teknis laboratorium.</a:t>
            </a:r>
            <a:endParaRPr lang="en-US" sz="1500" dirty="0"/>
          </a:p>
        </p:txBody>
      </p:sp>
      <p:sp>
        <p:nvSpPr>
          <p:cNvPr id="10" name="Shape 7"/>
          <p:cNvSpPr/>
          <p:nvPr/>
        </p:nvSpPr>
        <p:spPr>
          <a:xfrm>
            <a:off x="7303651" y="5778937"/>
            <a:ext cx="22860" cy="680204"/>
          </a:xfrm>
          <a:prstGeom prst="roundRect">
            <a:avLst>
              <a:gd name="adj" fmla="val 127526"/>
            </a:avLst>
          </a:prstGeom>
          <a:solidFill>
            <a:srgbClr val="D9D4C9"/>
          </a:solidFill>
          <a:ln/>
        </p:spPr>
      </p:sp>
      <p:sp>
        <p:nvSpPr>
          <p:cNvPr id="11" name="Shape 8"/>
          <p:cNvSpPr/>
          <p:nvPr/>
        </p:nvSpPr>
        <p:spPr>
          <a:xfrm>
            <a:off x="7096482" y="5560338"/>
            <a:ext cx="437198" cy="437198"/>
          </a:xfrm>
          <a:prstGeom prst="roundRect">
            <a:avLst>
              <a:gd name="adj" fmla="val 6668"/>
            </a:avLst>
          </a:prstGeom>
          <a:solidFill>
            <a:srgbClr val="F3EEE3"/>
          </a:solidFill>
          <a:ln/>
        </p:spPr>
      </p:sp>
      <p:sp>
        <p:nvSpPr>
          <p:cNvPr id="12" name="Text 9"/>
          <p:cNvSpPr/>
          <p:nvPr/>
        </p:nvSpPr>
        <p:spPr>
          <a:xfrm>
            <a:off x="7233999" y="5633085"/>
            <a:ext cx="162163" cy="291584"/>
          </a:xfrm>
          <a:prstGeom prst="rect">
            <a:avLst/>
          </a:prstGeom>
          <a:noFill/>
          <a:ln/>
        </p:spPr>
        <p:txBody>
          <a:bodyPr wrap="none" lIns="0" tIns="0" rIns="0" bIns="0" rtlCol="0" anchor="t"/>
          <a:lstStyle/>
          <a:p>
            <a:pPr marL="0" indent="0" algn="ctr">
              <a:lnSpc>
                <a:spcPts val="2250"/>
              </a:lnSpc>
              <a:buNone/>
            </a:pPr>
            <a:r>
              <a:rPr lang="en-US" sz="2250" dirty="0">
                <a:solidFill>
                  <a:srgbClr val="2B4150"/>
                </a:solidFill>
                <a:latin typeface="MuseoModerno Medium" pitchFamily="34" charset="0"/>
                <a:ea typeface="MuseoModerno Medium" pitchFamily="34" charset="-122"/>
                <a:cs typeface="MuseoModerno Medium" pitchFamily="34" charset="-120"/>
              </a:rPr>
              <a:t>2</a:t>
            </a:r>
            <a:endParaRPr lang="en-US" sz="2250" dirty="0"/>
          </a:p>
        </p:txBody>
      </p:sp>
      <p:sp>
        <p:nvSpPr>
          <p:cNvPr id="13" name="Text 10"/>
          <p:cNvSpPr/>
          <p:nvPr/>
        </p:nvSpPr>
        <p:spPr>
          <a:xfrm>
            <a:off x="6100405" y="6653451"/>
            <a:ext cx="2429351" cy="303609"/>
          </a:xfrm>
          <a:prstGeom prst="rect">
            <a:avLst/>
          </a:prstGeom>
          <a:noFill/>
          <a:ln/>
        </p:spPr>
        <p:txBody>
          <a:bodyPr wrap="none" lIns="0" tIns="0" rIns="0" bIns="0" rtlCol="0" anchor="t"/>
          <a:lstStyle/>
          <a:p>
            <a:pPr marL="0" indent="0" algn="ctr">
              <a:lnSpc>
                <a:spcPts val="2350"/>
              </a:lnSpc>
              <a:buNone/>
            </a:pPr>
            <a:r>
              <a:rPr lang="en-US" sz="1900" dirty="0">
                <a:solidFill>
                  <a:srgbClr val="2B4150"/>
                </a:solidFill>
                <a:latin typeface="MuseoModerno Medium" pitchFamily="34" charset="0"/>
                <a:ea typeface="MuseoModerno Medium" pitchFamily="34" charset="-122"/>
                <a:cs typeface="MuseoModerno Medium" pitchFamily="34" charset="-120"/>
              </a:rPr>
              <a:t>Pembaruan</a:t>
            </a:r>
            <a:endParaRPr lang="en-US" sz="1900" dirty="0"/>
          </a:p>
        </p:txBody>
      </p:sp>
      <p:sp>
        <p:nvSpPr>
          <p:cNvPr id="14" name="Text 11"/>
          <p:cNvSpPr/>
          <p:nvPr/>
        </p:nvSpPr>
        <p:spPr>
          <a:xfrm>
            <a:off x="4240530" y="7073622"/>
            <a:ext cx="6149221" cy="621744"/>
          </a:xfrm>
          <a:prstGeom prst="rect">
            <a:avLst/>
          </a:prstGeom>
          <a:noFill/>
          <a:ln/>
        </p:spPr>
        <p:txBody>
          <a:bodyPr wrap="square" lIns="0" tIns="0" rIns="0" bIns="0" rtlCol="0" anchor="t"/>
          <a:lstStyle/>
          <a:p>
            <a:pPr marL="0" indent="0" algn="ctr">
              <a:lnSpc>
                <a:spcPts val="2400"/>
              </a:lnSpc>
              <a:buNone/>
            </a:pPr>
            <a:r>
              <a:rPr lang="en-US" sz="1500" dirty="0">
                <a:solidFill>
                  <a:srgbClr val="2B4150"/>
                </a:solidFill>
                <a:latin typeface="Source Sans Pro" pitchFamily="34" charset="0"/>
                <a:ea typeface="Source Sans Pro" pitchFamily="34" charset="-122"/>
                <a:cs typeface="Source Sans Pro" pitchFamily="34" charset="-120"/>
              </a:rPr>
              <a:t>Versi terbaru, ISO 17025:2017, dirilis untuk memperkuat persyaratan manajemen mutu dan kompetensi teknis.</a:t>
            </a:r>
            <a:endParaRPr lang="en-US" sz="1500" dirty="0"/>
          </a:p>
        </p:txBody>
      </p:sp>
      <p:sp>
        <p:nvSpPr>
          <p:cNvPr id="15" name="Shape 12"/>
          <p:cNvSpPr/>
          <p:nvPr/>
        </p:nvSpPr>
        <p:spPr>
          <a:xfrm>
            <a:off x="10669786" y="5098733"/>
            <a:ext cx="22860" cy="680204"/>
          </a:xfrm>
          <a:prstGeom prst="roundRect">
            <a:avLst>
              <a:gd name="adj" fmla="val 127526"/>
            </a:avLst>
          </a:prstGeom>
          <a:solidFill>
            <a:srgbClr val="D9D4C9"/>
          </a:solidFill>
          <a:ln/>
        </p:spPr>
      </p:sp>
      <p:sp>
        <p:nvSpPr>
          <p:cNvPr id="16" name="Shape 13"/>
          <p:cNvSpPr/>
          <p:nvPr/>
        </p:nvSpPr>
        <p:spPr>
          <a:xfrm>
            <a:off x="10462617" y="5560338"/>
            <a:ext cx="437198" cy="437198"/>
          </a:xfrm>
          <a:prstGeom prst="roundRect">
            <a:avLst>
              <a:gd name="adj" fmla="val 6668"/>
            </a:avLst>
          </a:prstGeom>
          <a:solidFill>
            <a:srgbClr val="F3EEE3"/>
          </a:solidFill>
          <a:ln/>
        </p:spPr>
      </p:sp>
      <p:sp>
        <p:nvSpPr>
          <p:cNvPr id="17" name="Text 14"/>
          <p:cNvSpPr/>
          <p:nvPr/>
        </p:nvSpPr>
        <p:spPr>
          <a:xfrm>
            <a:off x="10599301" y="5633085"/>
            <a:ext cx="163830" cy="291584"/>
          </a:xfrm>
          <a:prstGeom prst="rect">
            <a:avLst/>
          </a:prstGeom>
          <a:noFill/>
          <a:ln/>
        </p:spPr>
        <p:txBody>
          <a:bodyPr wrap="none" lIns="0" tIns="0" rIns="0" bIns="0" rtlCol="0" anchor="t"/>
          <a:lstStyle/>
          <a:p>
            <a:pPr marL="0" indent="0" algn="ctr">
              <a:lnSpc>
                <a:spcPts val="2250"/>
              </a:lnSpc>
              <a:buNone/>
            </a:pPr>
            <a:r>
              <a:rPr lang="en-US" sz="2250" dirty="0">
                <a:solidFill>
                  <a:srgbClr val="2B4150"/>
                </a:solidFill>
                <a:latin typeface="MuseoModerno Medium" pitchFamily="34" charset="0"/>
                <a:ea typeface="MuseoModerno Medium" pitchFamily="34" charset="-122"/>
                <a:cs typeface="MuseoModerno Medium" pitchFamily="34" charset="-120"/>
              </a:rPr>
              <a:t>3</a:t>
            </a:r>
            <a:endParaRPr lang="en-US" sz="2250" dirty="0"/>
          </a:p>
        </p:txBody>
      </p:sp>
      <p:sp>
        <p:nvSpPr>
          <p:cNvPr id="18" name="Text 15"/>
          <p:cNvSpPr/>
          <p:nvPr/>
        </p:nvSpPr>
        <p:spPr>
          <a:xfrm>
            <a:off x="9466540" y="3862507"/>
            <a:ext cx="2429351" cy="303609"/>
          </a:xfrm>
          <a:prstGeom prst="rect">
            <a:avLst/>
          </a:prstGeom>
          <a:noFill/>
          <a:ln/>
        </p:spPr>
        <p:txBody>
          <a:bodyPr wrap="none" lIns="0" tIns="0" rIns="0" bIns="0" rtlCol="0" anchor="t"/>
          <a:lstStyle/>
          <a:p>
            <a:pPr marL="0" indent="0" algn="ctr">
              <a:lnSpc>
                <a:spcPts val="2350"/>
              </a:lnSpc>
              <a:buNone/>
            </a:pPr>
            <a:r>
              <a:rPr lang="en-US" sz="1900" dirty="0">
                <a:solidFill>
                  <a:srgbClr val="2B4150"/>
                </a:solidFill>
                <a:latin typeface="MuseoModerno Medium" pitchFamily="34" charset="0"/>
                <a:ea typeface="MuseoModerno Medium" pitchFamily="34" charset="-122"/>
                <a:cs typeface="MuseoModerno Medium" pitchFamily="34" charset="-120"/>
              </a:rPr>
              <a:t>Tujuan</a:t>
            </a:r>
            <a:endParaRPr lang="en-US" sz="1900" dirty="0"/>
          </a:p>
        </p:txBody>
      </p:sp>
      <p:sp>
        <p:nvSpPr>
          <p:cNvPr id="19" name="Text 16"/>
          <p:cNvSpPr/>
          <p:nvPr/>
        </p:nvSpPr>
        <p:spPr>
          <a:xfrm>
            <a:off x="7606665" y="4282678"/>
            <a:ext cx="6149221" cy="621744"/>
          </a:xfrm>
          <a:prstGeom prst="rect">
            <a:avLst/>
          </a:prstGeom>
          <a:noFill/>
          <a:ln/>
        </p:spPr>
        <p:txBody>
          <a:bodyPr wrap="square" lIns="0" tIns="0" rIns="0" bIns="0" rtlCol="0" anchor="t"/>
          <a:lstStyle/>
          <a:p>
            <a:pPr marL="0" indent="0" algn="ctr">
              <a:lnSpc>
                <a:spcPts val="2400"/>
              </a:lnSpc>
              <a:buNone/>
            </a:pPr>
            <a:r>
              <a:rPr lang="en-US" sz="1500" dirty="0">
                <a:solidFill>
                  <a:srgbClr val="2B4150"/>
                </a:solidFill>
                <a:latin typeface="Source Sans Pro" pitchFamily="34" charset="0"/>
                <a:ea typeface="Source Sans Pro" pitchFamily="34" charset="-122"/>
                <a:cs typeface="Source Sans Pro" pitchFamily="34" charset="-120"/>
              </a:rPr>
              <a:t>Tujuan utama ISO 17025 adalah untuk memfasilitasi penerimaan hasil pengujian dan kalibrasi di seluruh dunia.</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name="Slide 3">
    <p:spTree>
      <p:nvGrpSpPr>
        <p:cNvPr id="1" name=""/>
        <p:cNvGrpSpPr/>
        <p:nvPr/>
      </p:nvGrpSpPr>
      <p:grpSpPr>
        <a:xfrm>
          <a:off x="0" y="0"/>
          <a:ext cx="0" cy="0"/>
          <a:chOff x="0" y="0"/>
          <a:chExt cx="0" cy="0"/>
        </a:xfrm>
      </p:grpSpPr>
      <p:sp>
        <p:nvSpPr>
          <p:cNvPr id="2" name="Text 0"/>
          <p:cNvSpPr/>
          <p:nvPr/>
        </p:nvSpPr>
        <p:spPr>
          <a:xfrm>
            <a:off x="793790" y="2539960"/>
            <a:ext cx="7101364"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Ruang Lingkup ISO 17025</a:t>
            </a:r>
            <a:endParaRPr lang="en-US" sz="4450" dirty="0"/>
          </a:p>
        </p:txBody>
      </p:sp>
      <p:sp>
        <p:nvSpPr>
          <p:cNvPr id="3" name="Text 1"/>
          <p:cNvSpPr/>
          <p:nvPr/>
        </p:nvSpPr>
        <p:spPr>
          <a:xfrm>
            <a:off x="793790" y="381571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124E73"/>
                </a:solidFill>
                <a:latin typeface="MuseoModerno Medium" pitchFamily="34" charset="0"/>
                <a:ea typeface="MuseoModerno Medium" pitchFamily="34" charset="-122"/>
                <a:cs typeface="MuseoModerno Medium" pitchFamily="34" charset="-120"/>
              </a:rPr>
              <a:t>Pengujian</a:t>
            </a:r>
            <a:endParaRPr lang="en-US" sz="2200" dirty="0"/>
          </a:p>
        </p:txBody>
      </p:sp>
      <p:sp>
        <p:nvSpPr>
          <p:cNvPr id="4" name="Text 2"/>
          <p:cNvSpPr/>
          <p:nvPr/>
        </p:nvSpPr>
        <p:spPr>
          <a:xfrm>
            <a:off x="793790" y="4396859"/>
            <a:ext cx="3978116"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ISO 17025 mencakup persyaratan untuk melakukan pengujian yang valid dan dapat diandalkan.</a:t>
            </a:r>
            <a:endParaRPr lang="en-US" sz="1750" dirty="0"/>
          </a:p>
        </p:txBody>
      </p:sp>
      <p:sp>
        <p:nvSpPr>
          <p:cNvPr id="5" name="Text 3"/>
          <p:cNvSpPr/>
          <p:nvPr/>
        </p:nvSpPr>
        <p:spPr>
          <a:xfrm>
            <a:off x="5332928" y="381571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124E73"/>
                </a:solidFill>
                <a:latin typeface="MuseoModerno Medium" pitchFamily="34" charset="0"/>
                <a:ea typeface="MuseoModerno Medium" pitchFamily="34" charset="-122"/>
                <a:cs typeface="MuseoModerno Medium" pitchFamily="34" charset="-120"/>
              </a:rPr>
              <a:t>Kalibrasi</a:t>
            </a:r>
            <a:endParaRPr lang="en-US" sz="2200" dirty="0"/>
          </a:p>
        </p:txBody>
      </p:sp>
      <p:sp>
        <p:nvSpPr>
          <p:cNvPr id="6" name="Text 4"/>
          <p:cNvSpPr/>
          <p:nvPr/>
        </p:nvSpPr>
        <p:spPr>
          <a:xfrm>
            <a:off x="5332928" y="4396859"/>
            <a:ext cx="3978116"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Standar ini juga mencakup persyaratan untuk melakukan proses kalibrasi yang akurat dan terlacak.</a:t>
            </a:r>
            <a:endParaRPr lang="en-US" sz="1750" dirty="0"/>
          </a:p>
        </p:txBody>
      </p:sp>
      <p:sp>
        <p:nvSpPr>
          <p:cNvPr id="7" name="Text 5"/>
          <p:cNvSpPr/>
          <p:nvPr/>
        </p:nvSpPr>
        <p:spPr>
          <a:xfrm>
            <a:off x="9872067" y="381571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124E73"/>
                </a:solidFill>
                <a:latin typeface="MuseoModerno Medium" pitchFamily="34" charset="0"/>
                <a:ea typeface="MuseoModerno Medium" pitchFamily="34" charset="-122"/>
                <a:cs typeface="MuseoModerno Medium" pitchFamily="34" charset="-120"/>
              </a:rPr>
              <a:t>Manajemen Mutu</a:t>
            </a:r>
            <a:endParaRPr lang="en-US" sz="2200" dirty="0"/>
          </a:p>
        </p:txBody>
      </p:sp>
      <p:sp>
        <p:nvSpPr>
          <p:cNvPr id="8" name="Text 6"/>
          <p:cNvSpPr/>
          <p:nvPr/>
        </p:nvSpPr>
        <p:spPr>
          <a:xfrm>
            <a:off x="9872067" y="4396859"/>
            <a:ext cx="3978116"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Selain aspek teknis, ISO 17025 juga mencakup persyaratan sistem manajemen mutu yang harus dipenuhi.</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461135"/>
            <a:ext cx="5670590"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Persyaratan Umum</a:t>
            </a:r>
            <a:endParaRPr lang="en-US" sz="4450" dirty="0"/>
          </a:p>
        </p:txBody>
      </p:sp>
      <p:sp>
        <p:nvSpPr>
          <p:cNvPr id="4" name="Shape 1"/>
          <p:cNvSpPr/>
          <p:nvPr/>
        </p:nvSpPr>
        <p:spPr>
          <a:xfrm>
            <a:off x="793790" y="2765227"/>
            <a:ext cx="510302" cy="510302"/>
          </a:xfrm>
          <a:prstGeom prst="roundRect">
            <a:avLst>
              <a:gd name="adj" fmla="val 6667"/>
            </a:avLst>
          </a:prstGeom>
          <a:solidFill>
            <a:srgbClr val="F3EEE3"/>
          </a:solidFill>
          <a:ln/>
        </p:spPr>
      </p:sp>
      <p:sp>
        <p:nvSpPr>
          <p:cNvPr id="5" name="Text 2"/>
          <p:cNvSpPr/>
          <p:nvPr/>
        </p:nvSpPr>
        <p:spPr>
          <a:xfrm>
            <a:off x="969169" y="2850237"/>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2B4150"/>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1530906" y="2765227"/>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Imparsialitas</a:t>
            </a:r>
            <a:endParaRPr lang="en-US" sz="2200" dirty="0"/>
          </a:p>
        </p:txBody>
      </p:sp>
      <p:sp>
        <p:nvSpPr>
          <p:cNvPr id="7" name="Text 4"/>
          <p:cNvSpPr/>
          <p:nvPr/>
        </p:nvSpPr>
        <p:spPr>
          <a:xfrm>
            <a:off x="1530906" y="3255645"/>
            <a:ext cx="2927747" cy="1814513"/>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Laboratorium harus menjaga imparsialitas dalam melaksanakan aktivitasnya dan membuat keputusan yang objektif.</a:t>
            </a:r>
            <a:endParaRPr lang="en-US" sz="1750" dirty="0"/>
          </a:p>
        </p:txBody>
      </p:sp>
      <p:sp>
        <p:nvSpPr>
          <p:cNvPr id="8" name="Shape 5"/>
          <p:cNvSpPr/>
          <p:nvPr/>
        </p:nvSpPr>
        <p:spPr>
          <a:xfrm>
            <a:off x="4685467" y="2765227"/>
            <a:ext cx="510302" cy="510302"/>
          </a:xfrm>
          <a:prstGeom prst="roundRect">
            <a:avLst>
              <a:gd name="adj" fmla="val 6667"/>
            </a:avLst>
          </a:prstGeom>
          <a:solidFill>
            <a:srgbClr val="F3EEE3"/>
          </a:solidFill>
          <a:ln/>
        </p:spPr>
      </p:sp>
      <p:sp>
        <p:nvSpPr>
          <p:cNvPr id="9" name="Text 6"/>
          <p:cNvSpPr/>
          <p:nvPr/>
        </p:nvSpPr>
        <p:spPr>
          <a:xfrm>
            <a:off x="4845963" y="2850237"/>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2B4150"/>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5422583" y="2765227"/>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Kerahasiaan</a:t>
            </a:r>
            <a:endParaRPr lang="en-US" sz="2200" dirty="0"/>
          </a:p>
        </p:txBody>
      </p:sp>
      <p:sp>
        <p:nvSpPr>
          <p:cNvPr id="11" name="Text 8"/>
          <p:cNvSpPr/>
          <p:nvPr/>
        </p:nvSpPr>
        <p:spPr>
          <a:xfrm>
            <a:off x="5422583" y="3255645"/>
            <a:ext cx="2927747" cy="1814513"/>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Informasi klien dan hasil pengujian harus dijaga kerahasiaannya sesuai dengan persyaratan hukum yang berlaku.</a:t>
            </a:r>
            <a:endParaRPr lang="en-US" sz="1750" dirty="0"/>
          </a:p>
        </p:txBody>
      </p:sp>
      <p:sp>
        <p:nvSpPr>
          <p:cNvPr id="12" name="Shape 9"/>
          <p:cNvSpPr/>
          <p:nvPr/>
        </p:nvSpPr>
        <p:spPr>
          <a:xfrm>
            <a:off x="793790" y="5552123"/>
            <a:ext cx="510302" cy="510302"/>
          </a:xfrm>
          <a:prstGeom prst="roundRect">
            <a:avLst>
              <a:gd name="adj" fmla="val 6667"/>
            </a:avLst>
          </a:prstGeom>
          <a:solidFill>
            <a:srgbClr val="F3EEE3"/>
          </a:solidFill>
          <a:ln/>
        </p:spPr>
      </p:sp>
      <p:sp>
        <p:nvSpPr>
          <p:cNvPr id="13" name="Text 10"/>
          <p:cNvSpPr/>
          <p:nvPr/>
        </p:nvSpPr>
        <p:spPr>
          <a:xfrm>
            <a:off x="953333" y="5637133"/>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2B4150"/>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1530906" y="555212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Tanggung Jawab</a:t>
            </a:r>
            <a:endParaRPr lang="en-US" sz="2200" dirty="0"/>
          </a:p>
        </p:txBody>
      </p:sp>
      <p:sp>
        <p:nvSpPr>
          <p:cNvPr id="15" name="Text 12"/>
          <p:cNvSpPr/>
          <p:nvPr/>
        </p:nvSpPr>
        <p:spPr>
          <a:xfrm>
            <a:off x="1530906" y="6042541"/>
            <a:ext cx="6819305"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Laboratorium bertanggung jawab atas semua aktivitas yang dilaksanakan, termasuk subkontrak.</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081207"/>
            <a:ext cx="6311622"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Persyaratan Struktural</a:t>
            </a:r>
            <a:endParaRPr lang="en-US" sz="4450" dirty="0"/>
          </a:p>
        </p:txBody>
      </p:sp>
      <p:sp>
        <p:nvSpPr>
          <p:cNvPr id="4" name="Shape 1"/>
          <p:cNvSpPr/>
          <p:nvPr/>
        </p:nvSpPr>
        <p:spPr>
          <a:xfrm>
            <a:off x="6280190" y="2130147"/>
            <a:ext cx="3664863" cy="2395657"/>
          </a:xfrm>
          <a:prstGeom prst="roundRect">
            <a:avLst>
              <a:gd name="adj" fmla="val 1420"/>
            </a:avLst>
          </a:prstGeom>
          <a:solidFill>
            <a:srgbClr val="F3EEE3"/>
          </a:solidFill>
          <a:ln/>
        </p:spPr>
      </p:sp>
      <p:sp>
        <p:nvSpPr>
          <p:cNvPr id="5" name="Text 2"/>
          <p:cNvSpPr/>
          <p:nvPr/>
        </p:nvSpPr>
        <p:spPr>
          <a:xfrm>
            <a:off x="6507004" y="2356961"/>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Struktur Organisasi</a:t>
            </a:r>
            <a:endParaRPr lang="en-US" sz="2200" dirty="0"/>
          </a:p>
        </p:txBody>
      </p:sp>
      <p:sp>
        <p:nvSpPr>
          <p:cNvPr id="6" name="Text 3"/>
          <p:cNvSpPr/>
          <p:nvPr/>
        </p:nvSpPr>
        <p:spPr>
          <a:xfrm>
            <a:off x="6507004" y="2847380"/>
            <a:ext cx="3211235" cy="1451610"/>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Laboratorium harus memiliki struktur organisasi yang jelas, termasuk pembagian tanggung jawab dan otoritas.</a:t>
            </a:r>
            <a:endParaRPr lang="en-US" sz="1750" dirty="0"/>
          </a:p>
        </p:txBody>
      </p:sp>
      <p:sp>
        <p:nvSpPr>
          <p:cNvPr id="7" name="Shape 4"/>
          <p:cNvSpPr/>
          <p:nvPr/>
        </p:nvSpPr>
        <p:spPr>
          <a:xfrm>
            <a:off x="10171867" y="2130147"/>
            <a:ext cx="3664863" cy="2395657"/>
          </a:xfrm>
          <a:prstGeom prst="roundRect">
            <a:avLst>
              <a:gd name="adj" fmla="val 1420"/>
            </a:avLst>
          </a:prstGeom>
          <a:solidFill>
            <a:srgbClr val="F3EEE3"/>
          </a:solidFill>
          <a:ln/>
        </p:spPr>
      </p:sp>
      <p:sp>
        <p:nvSpPr>
          <p:cNvPr id="8" name="Text 5"/>
          <p:cNvSpPr/>
          <p:nvPr/>
        </p:nvSpPr>
        <p:spPr>
          <a:xfrm>
            <a:off x="10398681" y="2356961"/>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Kepemimpinan</a:t>
            </a:r>
            <a:endParaRPr lang="en-US" sz="2200" dirty="0"/>
          </a:p>
        </p:txBody>
      </p:sp>
      <p:sp>
        <p:nvSpPr>
          <p:cNvPr id="9" name="Text 6"/>
          <p:cNvSpPr/>
          <p:nvPr/>
        </p:nvSpPr>
        <p:spPr>
          <a:xfrm>
            <a:off x="10398681" y="2847380"/>
            <a:ext cx="3211235" cy="1451610"/>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Manajemen puncak harus bertanggung jawab atas efektivitas sistem manajemen laboratorium.</a:t>
            </a:r>
            <a:endParaRPr lang="en-US" sz="1750" dirty="0"/>
          </a:p>
        </p:txBody>
      </p:sp>
      <p:sp>
        <p:nvSpPr>
          <p:cNvPr id="10" name="Shape 7"/>
          <p:cNvSpPr/>
          <p:nvPr/>
        </p:nvSpPr>
        <p:spPr>
          <a:xfrm>
            <a:off x="6280190" y="4752618"/>
            <a:ext cx="3664863" cy="2395657"/>
          </a:xfrm>
          <a:prstGeom prst="roundRect">
            <a:avLst>
              <a:gd name="adj" fmla="val 1420"/>
            </a:avLst>
          </a:prstGeom>
          <a:solidFill>
            <a:srgbClr val="F3EEE3"/>
          </a:solidFill>
          <a:ln/>
        </p:spPr>
      </p:sp>
      <p:sp>
        <p:nvSpPr>
          <p:cNvPr id="11" name="Text 8"/>
          <p:cNvSpPr/>
          <p:nvPr/>
        </p:nvSpPr>
        <p:spPr>
          <a:xfrm>
            <a:off x="6507004" y="4979432"/>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Independensi</a:t>
            </a:r>
            <a:endParaRPr lang="en-US" sz="2200" dirty="0"/>
          </a:p>
        </p:txBody>
      </p:sp>
      <p:sp>
        <p:nvSpPr>
          <p:cNvPr id="12" name="Text 9"/>
          <p:cNvSpPr/>
          <p:nvPr/>
        </p:nvSpPr>
        <p:spPr>
          <a:xfrm>
            <a:off x="6507004" y="5469850"/>
            <a:ext cx="3211235" cy="1451610"/>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Laboratorium harus bebas dari tekanan komersial, finansial, atau lainnya yang dapat mempengaruhi hasil.</a:t>
            </a:r>
            <a:endParaRPr lang="en-US" sz="1750" dirty="0"/>
          </a:p>
        </p:txBody>
      </p:sp>
      <p:sp>
        <p:nvSpPr>
          <p:cNvPr id="13" name="Shape 10"/>
          <p:cNvSpPr/>
          <p:nvPr/>
        </p:nvSpPr>
        <p:spPr>
          <a:xfrm>
            <a:off x="10171867" y="4752618"/>
            <a:ext cx="3664863" cy="2395657"/>
          </a:xfrm>
          <a:prstGeom prst="roundRect">
            <a:avLst>
              <a:gd name="adj" fmla="val 1420"/>
            </a:avLst>
          </a:prstGeom>
          <a:solidFill>
            <a:srgbClr val="F3EEE3"/>
          </a:solidFill>
          <a:ln/>
        </p:spPr>
      </p:sp>
      <p:sp>
        <p:nvSpPr>
          <p:cNvPr id="14" name="Text 11"/>
          <p:cNvSpPr/>
          <p:nvPr/>
        </p:nvSpPr>
        <p:spPr>
          <a:xfrm>
            <a:off x="10398681" y="4979432"/>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Dokumentasi</a:t>
            </a:r>
            <a:endParaRPr lang="en-US" sz="2200" dirty="0"/>
          </a:p>
        </p:txBody>
      </p:sp>
      <p:sp>
        <p:nvSpPr>
          <p:cNvPr id="15" name="Text 12"/>
          <p:cNvSpPr/>
          <p:nvPr/>
        </p:nvSpPr>
        <p:spPr>
          <a:xfrm>
            <a:off x="10398681" y="5469850"/>
            <a:ext cx="3211235" cy="1451610"/>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Semua persyaratan struktural harus didokumentasikan dalam bentuk prosedur dan instruksi kerja.</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877133"/>
            <a:ext cx="7310080"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Persyaratan Sumber Daya</a:t>
            </a:r>
            <a:endParaRPr lang="en-US" sz="4450" dirty="0"/>
          </a:p>
        </p:txBody>
      </p:sp>
      <p:pic>
        <p:nvPicPr>
          <p:cNvPr id="4" name="Image 1" descr="preencoded.png"/>
          <p:cNvPicPr>
            <a:picLocks noChangeAspect="1"/>
          </p:cNvPicPr>
          <p:nvPr/>
        </p:nvPicPr>
        <p:blipFill>
          <a:blip r:embed="rId4"/>
          <a:stretch>
            <a:fillRect/>
          </a:stretch>
        </p:blipFill>
        <p:spPr>
          <a:xfrm>
            <a:off x="793790" y="1926074"/>
            <a:ext cx="566976" cy="566976"/>
          </a:xfrm>
          <a:prstGeom prst="rect">
            <a:avLst/>
          </a:prstGeom>
        </p:spPr>
      </p:pic>
      <p:sp>
        <p:nvSpPr>
          <p:cNvPr id="5" name="Text 1"/>
          <p:cNvSpPr/>
          <p:nvPr/>
        </p:nvSpPr>
        <p:spPr>
          <a:xfrm>
            <a:off x="793790" y="271986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Personel</a:t>
            </a:r>
            <a:endParaRPr lang="en-US" sz="2200" dirty="0"/>
          </a:p>
        </p:txBody>
      </p:sp>
      <p:sp>
        <p:nvSpPr>
          <p:cNvPr id="6" name="Text 2"/>
          <p:cNvSpPr/>
          <p:nvPr/>
        </p:nvSpPr>
        <p:spPr>
          <a:xfrm>
            <a:off x="793790" y="3210282"/>
            <a:ext cx="3608070" cy="1088708"/>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Laboratorium harus memiliki personel yang kompeten dan berpengalaman.</a:t>
            </a:r>
            <a:endParaRPr lang="en-US" sz="1750" dirty="0"/>
          </a:p>
        </p:txBody>
      </p:sp>
      <p:pic>
        <p:nvPicPr>
          <p:cNvPr id="7" name="Image 2" descr="preencoded.png"/>
          <p:cNvPicPr>
            <a:picLocks noChangeAspect="1"/>
          </p:cNvPicPr>
          <p:nvPr/>
        </p:nvPicPr>
        <p:blipFill>
          <a:blip r:embed="rId5"/>
          <a:stretch>
            <a:fillRect/>
          </a:stretch>
        </p:blipFill>
        <p:spPr>
          <a:xfrm>
            <a:off x="4742021" y="1926074"/>
            <a:ext cx="566976" cy="566976"/>
          </a:xfrm>
          <a:prstGeom prst="rect">
            <a:avLst/>
          </a:prstGeom>
        </p:spPr>
      </p:pic>
      <p:sp>
        <p:nvSpPr>
          <p:cNvPr id="8" name="Text 3"/>
          <p:cNvSpPr/>
          <p:nvPr/>
        </p:nvSpPr>
        <p:spPr>
          <a:xfrm>
            <a:off x="4742021" y="271986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Fasilitas</a:t>
            </a:r>
            <a:endParaRPr lang="en-US" sz="2200" dirty="0"/>
          </a:p>
        </p:txBody>
      </p:sp>
      <p:sp>
        <p:nvSpPr>
          <p:cNvPr id="9" name="Text 4"/>
          <p:cNvSpPr/>
          <p:nvPr/>
        </p:nvSpPr>
        <p:spPr>
          <a:xfrm>
            <a:off x="4742021" y="3210282"/>
            <a:ext cx="3608189" cy="1088708"/>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Laboratorium harus memiliki fasilitas yang memadai untuk menjaga kualitas hasil pengujian.</a:t>
            </a:r>
            <a:endParaRPr lang="en-US" sz="1750" dirty="0"/>
          </a:p>
        </p:txBody>
      </p:sp>
      <p:pic>
        <p:nvPicPr>
          <p:cNvPr id="10" name="Image 3" descr="preencoded.png"/>
          <p:cNvPicPr>
            <a:picLocks noChangeAspect="1"/>
          </p:cNvPicPr>
          <p:nvPr/>
        </p:nvPicPr>
        <p:blipFill>
          <a:blip r:embed="rId6"/>
          <a:stretch>
            <a:fillRect/>
          </a:stretch>
        </p:blipFill>
        <p:spPr>
          <a:xfrm>
            <a:off x="793790" y="4979432"/>
            <a:ext cx="566976" cy="566976"/>
          </a:xfrm>
          <a:prstGeom prst="rect">
            <a:avLst/>
          </a:prstGeom>
        </p:spPr>
      </p:pic>
      <p:sp>
        <p:nvSpPr>
          <p:cNvPr id="11" name="Text 5"/>
          <p:cNvSpPr/>
          <p:nvPr/>
        </p:nvSpPr>
        <p:spPr>
          <a:xfrm>
            <a:off x="793790" y="577322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Peralatan</a:t>
            </a:r>
            <a:endParaRPr lang="en-US" sz="2200" dirty="0"/>
          </a:p>
        </p:txBody>
      </p:sp>
      <p:sp>
        <p:nvSpPr>
          <p:cNvPr id="12" name="Text 6"/>
          <p:cNvSpPr/>
          <p:nvPr/>
        </p:nvSpPr>
        <p:spPr>
          <a:xfrm>
            <a:off x="793790" y="6263640"/>
            <a:ext cx="3608070" cy="1088708"/>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Peralatan harus terkalibrasi dan dipelihara dengan baik untuk menjamin keakuratan hasil.</a:t>
            </a:r>
            <a:endParaRPr lang="en-US" sz="1750" dirty="0"/>
          </a:p>
        </p:txBody>
      </p:sp>
      <p:pic>
        <p:nvPicPr>
          <p:cNvPr id="13" name="Image 4" descr="preencoded.png"/>
          <p:cNvPicPr>
            <a:picLocks noChangeAspect="1"/>
          </p:cNvPicPr>
          <p:nvPr/>
        </p:nvPicPr>
        <p:blipFill>
          <a:blip r:embed="rId7"/>
          <a:stretch>
            <a:fillRect/>
          </a:stretch>
        </p:blipFill>
        <p:spPr>
          <a:xfrm>
            <a:off x="4742021" y="4979432"/>
            <a:ext cx="566976" cy="566976"/>
          </a:xfrm>
          <a:prstGeom prst="rect">
            <a:avLst/>
          </a:prstGeom>
        </p:spPr>
      </p:pic>
      <p:sp>
        <p:nvSpPr>
          <p:cNvPr id="14" name="Text 7"/>
          <p:cNvSpPr/>
          <p:nvPr/>
        </p:nvSpPr>
        <p:spPr>
          <a:xfrm>
            <a:off x="4742021" y="577322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Pengadaan</a:t>
            </a:r>
            <a:endParaRPr lang="en-US" sz="2200" dirty="0"/>
          </a:p>
        </p:txBody>
      </p:sp>
      <p:sp>
        <p:nvSpPr>
          <p:cNvPr id="15" name="Text 8"/>
          <p:cNvSpPr/>
          <p:nvPr/>
        </p:nvSpPr>
        <p:spPr>
          <a:xfrm>
            <a:off x="4742021" y="6263640"/>
            <a:ext cx="3608189" cy="1088708"/>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Proses pengadaan barang dan jasa harus dikelola dengan baik untuk menjaga kualitas.</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868561"/>
            <a:ext cx="5670590"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Persyaratan Proses</a:t>
            </a:r>
            <a:endParaRPr lang="en-US" sz="4450" dirty="0"/>
          </a:p>
        </p:txBody>
      </p:sp>
      <p:pic>
        <p:nvPicPr>
          <p:cNvPr id="4" name="Image 1" descr="preencoded.png"/>
          <p:cNvPicPr>
            <a:picLocks noChangeAspect="1"/>
          </p:cNvPicPr>
          <p:nvPr/>
        </p:nvPicPr>
        <p:blipFill>
          <a:blip r:embed="rId4"/>
          <a:stretch>
            <a:fillRect/>
          </a:stretch>
        </p:blipFill>
        <p:spPr>
          <a:xfrm>
            <a:off x="793790" y="1917502"/>
            <a:ext cx="1134070" cy="1814513"/>
          </a:xfrm>
          <a:prstGeom prst="rect">
            <a:avLst/>
          </a:prstGeom>
        </p:spPr>
      </p:pic>
      <p:sp>
        <p:nvSpPr>
          <p:cNvPr id="5" name="Text 1"/>
          <p:cNvSpPr/>
          <p:nvPr/>
        </p:nvSpPr>
        <p:spPr>
          <a:xfrm>
            <a:off x="2268022" y="214431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Validasi Metode</a:t>
            </a:r>
            <a:endParaRPr lang="en-US" sz="2200" dirty="0"/>
          </a:p>
        </p:txBody>
      </p:sp>
      <p:sp>
        <p:nvSpPr>
          <p:cNvPr id="6" name="Text 2"/>
          <p:cNvSpPr/>
          <p:nvPr/>
        </p:nvSpPr>
        <p:spPr>
          <a:xfrm>
            <a:off x="2268022" y="2634734"/>
            <a:ext cx="6082189" cy="725805"/>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Laboratorium harus memvalidasi metode pengujian yang digunakan untuk memastikan akurasi dan keandalan.</a:t>
            </a:r>
            <a:endParaRPr lang="en-US" sz="1750" dirty="0"/>
          </a:p>
        </p:txBody>
      </p:sp>
      <p:pic>
        <p:nvPicPr>
          <p:cNvPr id="7" name="Image 2" descr="preencoded.png"/>
          <p:cNvPicPr>
            <a:picLocks noChangeAspect="1"/>
          </p:cNvPicPr>
          <p:nvPr/>
        </p:nvPicPr>
        <p:blipFill>
          <a:blip r:embed="rId5"/>
          <a:stretch>
            <a:fillRect/>
          </a:stretch>
        </p:blipFill>
        <p:spPr>
          <a:xfrm>
            <a:off x="793790" y="3732014"/>
            <a:ext cx="1134070" cy="1814513"/>
          </a:xfrm>
          <a:prstGeom prst="rect">
            <a:avLst/>
          </a:prstGeom>
        </p:spPr>
      </p:pic>
      <p:sp>
        <p:nvSpPr>
          <p:cNvPr id="8" name="Text 3"/>
          <p:cNvSpPr/>
          <p:nvPr/>
        </p:nvSpPr>
        <p:spPr>
          <a:xfrm>
            <a:off x="2268022" y="3958828"/>
            <a:ext cx="3881080"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Ketidakpastian Pengukuran</a:t>
            </a:r>
            <a:endParaRPr lang="en-US" sz="2200" dirty="0"/>
          </a:p>
        </p:txBody>
      </p:sp>
      <p:sp>
        <p:nvSpPr>
          <p:cNvPr id="9" name="Text 4"/>
          <p:cNvSpPr/>
          <p:nvPr/>
        </p:nvSpPr>
        <p:spPr>
          <a:xfrm>
            <a:off x="2268022" y="4449247"/>
            <a:ext cx="6082189" cy="725805"/>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Laboratorium harus menentukan dan melaporkan tingkat ketidakpastian pengukuran untuk setiap hasil pengujian.</a:t>
            </a:r>
            <a:endParaRPr lang="en-US" sz="1750" dirty="0"/>
          </a:p>
        </p:txBody>
      </p:sp>
      <p:pic>
        <p:nvPicPr>
          <p:cNvPr id="10" name="Image 3" descr="preencoded.png"/>
          <p:cNvPicPr>
            <a:picLocks noChangeAspect="1"/>
          </p:cNvPicPr>
          <p:nvPr/>
        </p:nvPicPr>
        <p:blipFill>
          <a:blip r:embed="rId6"/>
          <a:stretch>
            <a:fillRect/>
          </a:stretch>
        </p:blipFill>
        <p:spPr>
          <a:xfrm>
            <a:off x="793790" y="5546527"/>
            <a:ext cx="1134070" cy="1814513"/>
          </a:xfrm>
          <a:prstGeom prst="rect">
            <a:avLst/>
          </a:prstGeom>
        </p:spPr>
      </p:pic>
      <p:sp>
        <p:nvSpPr>
          <p:cNvPr id="11" name="Text 5"/>
          <p:cNvSpPr/>
          <p:nvPr/>
        </p:nvSpPr>
        <p:spPr>
          <a:xfrm>
            <a:off x="2268022" y="5773341"/>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Pelaporan Hasil</a:t>
            </a:r>
            <a:endParaRPr lang="en-US" sz="2200" dirty="0"/>
          </a:p>
        </p:txBody>
      </p:sp>
      <p:sp>
        <p:nvSpPr>
          <p:cNvPr id="12" name="Text 6"/>
          <p:cNvSpPr/>
          <p:nvPr/>
        </p:nvSpPr>
        <p:spPr>
          <a:xfrm>
            <a:off x="2268022" y="6263759"/>
            <a:ext cx="6082189" cy="725805"/>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Semua hasil pengujian harus dilaporkan secara jelas, akurat, dan tidak ambigu.</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name="Slide 8">
    <p:spTree>
      <p:nvGrpSpPr>
        <p:cNvPr id="1" name=""/>
        <p:cNvGrpSpPr/>
        <p:nvPr/>
      </p:nvGrpSpPr>
      <p:grpSpPr>
        <a:xfrm>
          <a:off x="0" y="0"/>
          <a:ext cx="0" cy="0"/>
          <a:chOff x="0" y="0"/>
          <a:chExt cx="0" cy="0"/>
        </a:xfrm>
      </p:grpSpPr>
      <p:sp>
        <p:nvSpPr>
          <p:cNvPr id="2" name="Text 0"/>
          <p:cNvSpPr/>
          <p:nvPr/>
        </p:nvSpPr>
        <p:spPr>
          <a:xfrm>
            <a:off x="793790" y="2539960"/>
            <a:ext cx="8964454"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Persyaratan Sistem Manajemen</a:t>
            </a:r>
            <a:endParaRPr lang="en-US" sz="4450" dirty="0"/>
          </a:p>
        </p:txBody>
      </p:sp>
      <p:sp>
        <p:nvSpPr>
          <p:cNvPr id="3" name="Text 1"/>
          <p:cNvSpPr/>
          <p:nvPr/>
        </p:nvSpPr>
        <p:spPr>
          <a:xfrm>
            <a:off x="793790" y="381571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124E73"/>
                </a:solidFill>
                <a:latin typeface="MuseoModerno Medium" pitchFamily="34" charset="0"/>
                <a:ea typeface="MuseoModerno Medium" pitchFamily="34" charset="-122"/>
                <a:cs typeface="MuseoModerno Medium" pitchFamily="34" charset="-120"/>
              </a:rPr>
              <a:t>Kebijakan Mutu</a:t>
            </a:r>
            <a:endParaRPr lang="en-US" sz="2200" dirty="0"/>
          </a:p>
        </p:txBody>
      </p:sp>
      <p:sp>
        <p:nvSpPr>
          <p:cNvPr id="4" name="Text 2"/>
          <p:cNvSpPr/>
          <p:nvPr/>
        </p:nvSpPr>
        <p:spPr>
          <a:xfrm>
            <a:off x="793790" y="4396859"/>
            <a:ext cx="3978116"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Laboratorium harus menetapkan kebijakan mutu yang sesuai dengan tujuan dan konteks organisasi.</a:t>
            </a:r>
            <a:endParaRPr lang="en-US" sz="1750" dirty="0"/>
          </a:p>
        </p:txBody>
      </p:sp>
      <p:sp>
        <p:nvSpPr>
          <p:cNvPr id="5" name="Text 3"/>
          <p:cNvSpPr/>
          <p:nvPr/>
        </p:nvSpPr>
        <p:spPr>
          <a:xfrm>
            <a:off x="5332928" y="381571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124E73"/>
                </a:solidFill>
                <a:latin typeface="MuseoModerno Medium" pitchFamily="34" charset="0"/>
                <a:ea typeface="MuseoModerno Medium" pitchFamily="34" charset="-122"/>
                <a:cs typeface="MuseoModerno Medium" pitchFamily="34" charset="-120"/>
              </a:rPr>
              <a:t>Tujuan Mutu</a:t>
            </a:r>
            <a:endParaRPr lang="en-US" sz="2200" dirty="0"/>
          </a:p>
        </p:txBody>
      </p:sp>
      <p:sp>
        <p:nvSpPr>
          <p:cNvPr id="6" name="Text 4"/>
          <p:cNvSpPr/>
          <p:nvPr/>
        </p:nvSpPr>
        <p:spPr>
          <a:xfrm>
            <a:off x="5332928" y="4396859"/>
            <a:ext cx="3978116"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Laboratorium harus menetapkan tujuan mutu yang terukur dan selaras dengan kebijakan mutu.</a:t>
            </a:r>
            <a:endParaRPr lang="en-US" sz="1750" dirty="0"/>
          </a:p>
        </p:txBody>
      </p:sp>
      <p:sp>
        <p:nvSpPr>
          <p:cNvPr id="7" name="Text 5"/>
          <p:cNvSpPr/>
          <p:nvPr/>
        </p:nvSpPr>
        <p:spPr>
          <a:xfrm>
            <a:off x="9872067" y="3815715"/>
            <a:ext cx="2953345" cy="354330"/>
          </a:xfrm>
          <a:prstGeom prst="rect">
            <a:avLst/>
          </a:prstGeom>
          <a:noFill/>
          <a:ln/>
        </p:spPr>
        <p:txBody>
          <a:bodyPr wrap="none" lIns="0" tIns="0" rIns="0" bIns="0" rtlCol="0" anchor="t"/>
          <a:lstStyle/>
          <a:p>
            <a:pPr marL="0" indent="0">
              <a:lnSpc>
                <a:spcPts val="2750"/>
              </a:lnSpc>
              <a:buNone/>
            </a:pPr>
            <a:r>
              <a:rPr lang="en-US" sz="2200" dirty="0">
                <a:solidFill>
                  <a:srgbClr val="124E73"/>
                </a:solidFill>
                <a:latin typeface="MuseoModerno Medium" pitchFamily="34" charset="0"/>
                <a:ea typeface="MuseoModerno Medium" pitchFamily="34" charset="-122"/>
                <a:cs typeface="MuseoModerno Medium" pitchFamily="34" charset="-120"/>
              </a:rPr>
              <a:t>Tinjauan Manajemen</a:t>
            </a:r>
            <a:endParaRPr lang="en-US" sz="2200" dirty="0"/>
          </a:p>
        </p:txBody>
      </p:sp>
      <p:sp>
        <p:nvSpPr>
          <p:cNvPr id="8" name="Text 6"/>
          <p:cNvSpPr/>
          <p:nvPr/>
        </p:nvSpPr>
        <p:spPr>
          <a:xfrm>
            <a:off x="9872067" y="4396859"/>
            <a:ext cx="3978116"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Source Sans Pro" pitchFamily="34" charset="0"/>
                <a:ea typeface="Source Sans Pro" pitchFamily="34" charset="-122"/>
                <a:cs typeface="Source Sans Pro" pitchFamily="34" charset="-120"/>
              </a:rPr>
              <a:t>Manajemen puncak harus melakukan tinjauan berkala terhadap efektivitas sistem manajemen.</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81407"/>
          </a:xfrm>
          <a:prstGeom prst="rect">
            <a:avLst/>
          </a:prstGeom>
        </p:spPr>
      </p:pic>
      <p:sp>
        <p:nvSpPr>
          <p:cNvPr id="3" name="Text 0"/>
          <p:cNvSpPr/>
          <p:nvPr/>
        </p:nvSpPr>
        <p:spPr>
          <a:xfrm>
            <a:off x="750689" y="3273028"/>
            <a:ext cx="8988981" cy="670322"/>
          </a:xfrm>
          <a:prstGeom prst="rect">
            <a:avLst/>
          </a:prstGeom>
          <a:noFill/>
          <a:ln/>
        </p:spPr>
        <p:txBody>
          <a:bodyPr wrap="none" lIns="0" tIns="0" rIns="0" bIns="0" rtlCol="0" anchor="t"/>
          <a:lstStyle/>
          <a:p>
            <a:pPr marL="0" indent="0">
              <a:lnSpc>
                <a:spcPts val="5250"/>
              </a:lnSpc>
              <a:buNone/>
            </a:pPr>
            <a:r>
              <a:rPr lang="en-US" sz="4200" dirty="0">
                <a:solidFill>
                  <a:srgbClr val="124E73"/>
                </a:solidFill>
                <a:latin typeface="MuseoModerno Medium" pitchFamily="34" charset="0"/>
                <a:ea typeface="MuseoModerno Medium" pitchFamily="34" charset="-122"/>
                <a:cs typeface="MuseoModerno Medium" pitchFamily="34" charset="-120"/>
              </a:rPr>
              <a:t>Manfaat Implementasi ISO 17025</a:t>
            </a:r>
            <a:endParaRPr lang="en-US" sz="4200" dirty="0"/>
          </a:p>
        </p:txBody>
      </p:sp>
      <p:sp>
        <p:nvSpPr>
          <p:cNvPr id="4" name="Shape 1"/>
          <p:cNvSpPr/>
          <p:nvPr/>
        </p:nvSpPr>
        <p:spPr>
          <a:xfrm>
            <a:off x="750689" y="4265057"/>
            <a:ext cx="6457355" cy="1579245"/>
          </a:xfrm>
          <a:prstGeom prst="roundRect">
            <a:avLst>
              <a:gd name="adj" fmla="val 2037"/>
            </a:avLst>
          </a:prstGeom>
          <a:solidFill>
            <a:srgbClr val="F3EEE3"/>
          </a:solidFill>
          <a:ln/>
        </p:spPr>
      </p:sp>
      <p:sp>
        <p:nvSpPr>
          <p:cNvPr id="5" name="Text 2"/>
          <p:cNvSpPr/>
          <p:nvPr/>
        </p:nvSpPr>
        <p:spPr>
          <a:xfrm>
            <a:off x="965121" y="4479488"/>
            <a:ext cx="3186708" cy="335161"/>
          </a:xfrm>
          <a:prstGeom prst="rect">
            <a:avLst/>
          </a:prstGeom>
          <a:noFill/>
          <a:ln/>
        </p:spPr>
        <p:txBody>
          <a:bodyPr wrap="none" lIns="0" tIns="0" rIns="0" bIns="0" rtlCol="0" anchor="t"/>
          <a:lstStyle/>
          <a:p>
            <a:pPr marL="0" indent="0">
              <a:lnSpc>
                <a:spcPts val="2600"/>
              </a:lnSpc>
              <a:buNone/>
            </a:pPr>
            <a:r>
              <a:rPr lang="en-US" sz="2100" dirty="0">
                <a:solidFill>
                  <a:srgbClr val="2B4150"/>
                </a:solidFill>
                <a:latin typeface="MuseoModerno Medium" pitchFamily="34" charset="0"/>
                <a:ea typeface="MuseoModerno Medium" pitchFamily="34" charset="-122"/>
                <a:cs typeface="MuseoModerno Medium" pitchFamily="34" charset="-120"/>
              </a:rPr>
              <a:t>Kepercayaan Pelanggan</a:t>
            </a:r>
            <a:endParaRPr lang="en-US" sz="2100" dirty="0"/>
          </a:p>
        </p:txBody>
      </p:sp>
      <p:sp>
        <p:nvSpPr>
          <p:cNvPr id="6" name="Text 3"/>
          <p:cNvSpPr/>
          <p:nvPr/>
        </p:nvSpPr>
        <p:spPr>
          <a:xfrm>
            <a:off x="965121" y="4943356"/>
            <a:ext cx="6028492" cy="686514"/>
          </a:xfrm>
          <a:prstGeom prst="rect">
            <a:avLst/>
          </a:prstGeom>
          <a:noFill/>
          <a:ln/>
        </p:spPr>
        <p:txBody>
          <a:bodyPr wrap="square" lIns="0" tIns="0" rIns="0" bIns="0" rtlCol="0" anchor="t"/>
          <a:lstStyle/>
          <a:p>
            <a:pPr marL="0" indent="0">
              <a:lnSpc>
                <a:spcPts val="2700"/>
              </a:lnSpc>
              <a:buNone/>
            </a:pPr>
            <a:r>
              <a:rPr lang="en-US" sz="1650" dirty="0">
                <a:solidFill>
                  <a:srgbClr val="2B4150"/>
                </a:solidFill>
                <a:latin typeface="Source Sans Pro" pitchFamily="34" charset="0"/>
                <a:ea typeface="Source Sans Pro" pitchFamily="34" charset="-122"/>
                <a:cs typeface="Source Sans Pro" pitchFamily="34" charset="-120"/>
              </a:rPr>
              <a:t>Sertifikasi ISO 17025 meningkatkan kepercayaan pelanggan terhadap hasil pengujian laboratorium.</a:t>
            </a:r>
            <a:endParaRPr lang="en-US" sz="1650" dirty="0"/>
          </a:p>
        </p:txBody>
      </p:sp>
      <p:sp>
        <p:nvSpPr>
          <p:cNvPr id="7" name="Shape 4"/>
          <p:cNvSpPr/>
          <p:nvPr/>
        </p:nvSpPr>
        <p:spPr>
          <a:xfrm>
            <a:off x="7422475" y="4265057"/>
            <a:ext cx="6457355" cy="1579245"/>
          </a:xfrm>
          <a:prstGeom prst="roundRect">
            <a:avLst>
              <a:gd name="adj" fmla="val 2037"/>
            </a:avLst>
          </a:prstGeom>
          <a:solidFill>
            <a:srgbClr val="F3EEE3"/>
          </a:solidFill>
          <a:ln/>
        </p:spPr>
      </p:sp>
      <p:sp>
        <p:nvSpPr>
          <p:cNvPr id="8" name="Text 5"/>
          <p:cNvSpPr/>
          <p:nvPr/>
        </p:nvSpPr>
        <p:spPr>
          <a:xfrm>
            <a:off x="7636907" y="4479488"/>
            <a:ext cx="2681407" cy="335161"/>
          </a:xfrm>
          <a:prstGeom prst="rect">
            <a:avLst/>
          </a:prstGeom>
          <a:noFill/>
          <a:ln/>
        </p:spPr>
        <p:txBody>
          <a:bodyPr wrap="none" lIns="0" tIns="0" rIns="0" bIns="0" rtlCol="0" anchor="t"/>
          <a:lstStyle/>
          <a:p>
            <a:pPr marL="0" indent="0">
              <a:lnSpc>
                <a:spcPts val="2600"/>
              </a:lnSpc>
              <a:buNone/>
            </a:pPr>
            <a:r>
              <a:rPr lang="en-US" sz="2100" dirty="0">
                <a:solidFill>
                  <a:srgbClr val="2B4150"/>
                </a:solidFill>
                <a:latin typeface="MuseoModerno Medium" pitchFamily="34" charset="0"/>
                <a:ea typeface="MuseoModerno Medium" pitchFamily="34" charset="-122"/>
                <a:cs typeface="MuseoModerno Medium" pitchFamily="34" charset="-120"/>
              </a:rPr>
              <a:t>Pengakuan Global</a:t>
            </a:r>
            <a:endParaRPr lang="en-US" sz="2100" dirty="0"/>
          </a:p>
        </p:txBody>
      </p:sp>
      <p:sp>
        <p:nvSpPr>
          <p:cNvPr id="9" name="Text 6"/>
          <p:cNvSpPr/>
          <p:nvPr/>
        </p:nvSpPr>
        <p:spPr>
          <a:xfrm>
            <a:off x="7636907" y="4943356"/>
            <a:ext cx="6028492" cy="686514"/>
          </a:xfrm>
          <a:prstGeom prst="rect">
            <a:avLst/>
          </a:prstGeom>
          <a:noFill/>
          <a:ln/>
        </p:spPr>
        <p:txBody>
          <a:bodyPr wrap="square" lIns="0" tIns="0" rIns="0" bIns="0" rtlCol="0" anchor="t"/>
          <a:lstStyle/>
          <a:p>
            <a:pPr marL="0" indent="0">
              <a:lnSpc>
                <a:spcPts val="2700"/>
              </a:lnSpc>
              <a:buNone/>
            </a:pPr>
            <a:r>
              <a:rPr lang="en-US" sz="1650" dirty="0">
                <a:solidFill>
                  <a:srgbClr val="2B4150"/>
                </a:solidFill>
                <a:latin typeface="Source Sans Pro" pitchFamily="34" charset="0"/>
                <a:ea typeface="Source Sans Pro" pitchFamily="34" charset="-122"/>
                <a:cs typeface="Source Sans Pro" pitchFamily="34" charset="-120"/>
              </a:rPr>
              <a:t>Hasil pengujian yang sesuai ISO 17025 dapat diterima secara internasional.</a:t>
            </a:r>
            <a:endParaRPr lang="en-US" sz="1650" dirty="0"/>
          </a:p>
        </p:txBody>
      </p:sp>
      <p:sp>
        <p:nvSpPr>
          <p:cNvPr id="10" name="Shape 7"/>
          <p:cNvSpPr/>
          <p:nvPr/>
        </p:nvSpPr>
        <p:spPr>
          <a:xfrm>
            <a:off x="750689" y="6058733"/>
            <a:ext cx="6457355" cy="1579245"/>
          </a:xfrm>
          <a:prstGeom prst="roundRect">
            <a:avLst>
              <a:gd name="adj" fmla="val 2037"/>
            </a:avLst>
          </a:prstGeom>
          <a:solidFill>
            <a:srgbClr val="F3EEE3"/>
          </a:solidFill>
          <a:ln/>
        </p:spPr>
      </p:sp>
      <p:sp>
        <p:nvSpPr>
          <p:cNvPr id="11" name="Text 8"/>
          <p:cNvSpPr/>
          <p:nvPr/>
        </p:nvSpPr>
        <p:spPr>
          <a:xfrm>
            <a:off x="965121" y="6273165"/>
            <a:ext cx="2681407" cy="335161"/>
          </a:xfrm>
          <a:prstGeom prst="rect">
            <a:avLst/>
          </a:prstGeom>
          <a:noFill/>
          <a:ln/>
        </p:spPr>
        <p:txBody>
          <a:bodyPr wrap="none" lIns="0" tIns="0" rIns="0" bIns="0" rtlCol="0" anchor="t"/>
          <a:lstStyle/>
          <a:p>
            <a:pPr marL="0" indent="0">
              <a:lnSpc>
                <a:spcPts val="2600"/>
              </a:lnSpc>
              <a:buNone/>
            </a:pPr>
            <a:r>
              <a:rPr lang="en-US" sz="2100" dirty="0">
                <a:solidFill>
                  <a:srgbClr val="2B4150"/>
                </a:solidFill>
                <a:latin typeface="MuseoModerno Medium" pitchFamily="34" charset="0"/>
                <a:ea typeface="MuseoModerno Medium" pitchFamily="34" charset="-122"/>
                <a:cs typeface="MuseoModerno Medium" pitchFamily="34" charset="-120"/>
              </a:rPr>
              <a:t>Peningkatan Mutu</a:t>
            </a:r>
            <a:endParaRPr lang="en-US" sz="2100" dirty="0"/>
          </a:p>
        </p:txBody>
      </p:sp>
      <p:sp>
        <p:nvSpPr>
          <p:cNvPr id="12" name="Text 9"/>
          <p:cNvSpPr/>
          <p:nvPr/>
        </p:nvSpPr>
        <p:spPr>
          <a:xfrm>
            <a:off x="965121" y="6737033"/>
            <a:ext cx="6028492" cy="686514"/>
          </a:xfrm>
          <a:prstGeom prst="rect">
            <a:avLst/>
          </a:prstGeom>
          <a:noFill/>
          <a:ln/>
        </p:spPr>
        <p:txBody>
          <a:bodyPr wrap="square" lIns="0" tIns="0" rIns="0" bIns="0" rtlCol="0" anchor="t"/>
          <a:lstStyle/>
          <a:p>
            <a:pPr marL="0" indent="0">
              <a:lnSpc>
                <a:spcPts val="2700"/>
              </a:lnSpc>
              <a:buNone/>
            </a:pPr>
            <a:r>
              <a:rPr lang="en-US" sz="1650" dirty="0">
                <a:solidFill>
                  <a:srgbClr val="2B4150"/>
                </a:solidFill>
                <a:latin typeface="Source Sans Pro" pitchFamily="34" charset="0"/>
                <a:ea typeface="Source Sans Pro" pitchFamily="34" charset="-122"/>
                <a:cs typeface="Source Sans Pro" pitchFamily="34" charset="-120"/>
              </a:rPr>
              <a:t>Implementasi ISO 17025 mendorong peningkatan proses dan prosedur di dalam laboratorium.</a:t>
            </a:r>
            <a:endParaRPr lang="en-US" sz="1650" dirty="0"/>
          </a:p>
        </p:txBody>
      </p:sp>
      <p:sp>
        <p:nvSpPr>
          <p:cNvPr id="13" name="Shape 10"/>
          <p:cNvSpPr/>
          <p:nvPr/>
        </p:nvSpPr>
        <p:spPr>
          <a:xfrm>
            <a:off x="7422475" y="6058733"/>
            <a:ext cx="6457355" cy="1579245"/>
          </a:xfrm>
          <a:prstGeom prst="roundRect">
            <a:avLst>
              <a:gd name="adj" fmla="val 2037"/>
            </a:avLst>
          </a:prstGeom>
          <a:solidFill>
            <a:srgbClr val="F3EEE3"/>
          </a:solidFill>
          <a:ln/>
        </p:spPr>
      </p:sp>
      <p:sp>
        <p:nvSpPr>
          <p:cNvPr id="14" name="Text 11"/>
          <p:cNvSpPr/>
          <p:nvPr/>
        </p:nvSpPr>
        <p:spPr>
          <a:xfrm>
            <a:off x="7636907" y="6273165"/>
            <a:ext cx="2716054" cy="335161"/>
          </a:xfrm>
          <a:prstGeom prst="rect">
            <a:avLst/>
          </a:prstGeom>
          <a:noFill/>
          <a:ln/>
        </p:spPr>
        <p:txBody>
          <a:bodyPr wrap="none" lIns="0" tIns="0" rIns="0" bIns="0" rtlCol="0" anchor="t"/>
          <a:lstStyle/>
          <a:p>
            <a:pPr marL="0" indent="0">
              <a:lnSpc>
                <a:spcPts val="2600"/>
              </a:lnSpc>
              <a:buNone/>
            </a:pPr>
            <a:r>
              <a:rPr lang="en-US" sz="2100" dirty="0">
                <a:solidFill>
                  <a:srgbClr val="2B4150"/>
                </a:solidFill>
                <a:latin typeface="MuseoModerno Medium" pitchFamily="34" charset="0"/>
                <a:ea typeface="MuseoModerno Medium" pitchFamily="34" charset="-122"/>
                <a:cs typeface="MuseoModerno Medium" pitchFamily="34" charset="-120"/>
              </a:rPr>
              <a:t>Efisiensi Operasional</a:t>
            </a:r>
            <a:endParaRPr lang="en-US" sz="2100" dirty="0"/>
          </a:p>
        </p:txBody>
      </p:sp>
      <p:sp>
        <p:nvSpPr>
          <p:cNvPr id="15" name="Text 12"/>
          <p:cNvSpPr/>
          <p:nvPr/>
        </p:nvSpPr>
        <p:spPr>
          <a:xfrm>
            <a:off x="7636907" y="6737033"/>
            <a:ext cx="6028492" cy="686514"/>
          </a:xfrm>
          <a:prstGeom prst="rect">
            <a:avLst/>
          </a:prstGeom>
          <a:noFill/>
          <a:ln/>
        </p:spPr>
        <p:txBody>
          <a:bodyPr wrap="square" lIns="0" tIns="0" rIns="0" bIns="0" rtlCol="0" anchor="t"/>
          <a:lstStyle/>
          <a:p>
            <a:pPr marL="0" indent="0">
              <a:lnSpc>
                <a:spcPts val="2700"/>
              </a:lnSpc>
              <a:buNone/>
            </a:pPr>
            <a:r>
              <a:rPr lang="en-US" sz="1650" dirty="0">
                <a:solidFill>
                  <a:srgbClr val="2B4150"/>
                </a:solidFill>
                <a:latin typeface="Source Sans Pro" pitchFamily="34" charset="0"/>
                <a:ea typeface="Source Sans Pro" pitchFamily="34" charset="-122"/>
                <a:cs typeface="Source Sans Pro" pitchFamily="34" charset="-120"/>
              </a:rPr>
              <a:t>Standar ini membantu laboratorium mengidentifikasi dan menghilangkan inefisiensi dalam operasional.</a:t>
            </a:r>
            <a:endParaRPr lang="en-US" sz="1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16479" y="640556"/>
            <a:ext cx="7883842" cy="1125141"/>
          </a:xfrm>
          <a:prstGeom prst="rect">
            <a:avLst/>
          </a:prstGeom>
          <a:noFill/>
          <a:ln/>
        </p:spPr>
        <p:txBody>
          <a:bodyPr wrap="square" lIns="0" tIns="0" rIns="0" bIns="0" rtlCol="0" anchor="t"/>
          <a:lstStyle/>
          <a:p>
            <a:pPr marL="0" indent="0">
              <a:lnSpc>
                <a:spcPts val="4400"/>
              </a:lnSpc>
              <a:buNone/>
            </a:pPr>
            <a:r>
              <a:rPr lang="en-US" sz="3500" dirty="0">
                <a:solidFill>
                  <a:srgbClr val="124E73"/>
                </a:solidFill>
                <a:latin typeface="MuseoModerno Medium" pitchFamily="34" charset="0"/>
                <a:ea typeface="MuseoModerno Medium" pitchFamily="34" charset="-122"/>
                <a:cs typeface="MuseoModerno Medium" pitchFamily="34" charset="-120"/>
              </a:rPr>
              <a:t>Langkah-langkah Menuju Sertifikasi ISO 17025</a:t>
            </a:r>
            <a:endParaRPr lang="en-US" sz="3500" dirty="0"/>
          </a:p>
        </p:txBody>
      </p:sp>
      <p:sp>
        <p:nvSpPr>
          <p:cNvPr id="4" name="Shape 1"/>
          <p:cNvSpPr/>
          <p:nvPr/>
        </p:nvSpPr>
        <p:spPr>
          <a:xfrm>
            <a:off x="6375083" y="2035731"/>
            <a:ext cx="22860" cy="5553194"/>
          </a:xfrm>
          <a:prstGeom prst="roundRect">
            <a:avLst>
              <a:gd name="adj" fmla="val 118127"/>
            </a:avLst>
          </a:prstGeom>
          <a:solidFill>
            <a:srgbClr val="D9D4C9"/>
          </a:solidFill>
          <a:ln/>
        </p:spPr>
      </p:sp>
      <p:sp>
        <p:nvSpPr>
          <p:cNvPr id="5" name="Shape 2"/>
          <p:cNvSpPr/>
          <p:nvPr/>
        </p:nvSpPr>
        <p:spPr>
          <a:xfrm>
            <a:off x="6566178" y="2429351"/>
            <a:ext cx="630079" cy="22860"/>
          </a:xfrm>
          <a:prstGeom prst="roundRect">
            <a:avLst>
              <a:gd name="adj" fmla="val 118127"/>
            </a:avLst>
          </a:prstGeom>
          <a:solidFill>
            <a:srgbClr val="D9D4C9"/>
          </a:solidFill>
          <a:ln/>
        </p:spPr>
      </p:sp>
      <p:sp>
        <p:nvSpPr>
          <p:cNvPr id="6" name="Shape 3"/>
          <p:cNvSpPr/>
          <p:nvPr/>
        </p:nvSpPr>
        <p:spPr>
          <a:xfrm>
            <a:off x="6183987" y="2238256"/>
            <a:ext cx="405051" cy="405051"/>
          </a:xfrm>
          <a:prstGeom prst="roundRect">
            <a:avLst>
              <a:gd name="adj" fmla="val 6667"/>
            </a:avLst>
          </a:prstGeom>
          <a:solidFill>
            <a:srgbClr val="F3EEE3"/>
          </a:solidFill>
          <a:ln/>
        </p:spPr>
      </p:sp>
      <p:sp>
        <p:nvSpPr>
          <p:cNvPr id="7" name="Text 4"/>
          <p:cNvSpPr/>
          <p:nvPr/>
        </p:nvSpPr>
        <p:spPr>
          <a:xfrm>
            <a:off x="6323171" y="2305764"/>
            <a:ext cx="126683" cy="270034"/>
          </a:xfrm>
          <a:prstGeom prst="rect">
            <a:avLst/>
          </a:prstGeom>
          <a:noFill/>
          <a:ln/>
        </p:spPr>
        <p:txBody>
          <a:bodyPr wrap="none" lIns="0" tIns="0" rIns="0" bIns="0" rtlCol="0" anchor="t"/>
          <a:lstStyle/>
          <a:p>
            <a:pPr marL="0" indent="0" algn="ctr">
              <a:lnSpc>
                <a:spcPts val="2100"/>
              </a:lnSpc>
              <a:buNone/>
            </a:pPr>
            <a:r>
              <a:rPr lang="en-US" sz="2100" dirty="0">
                <a:solidFill>
                  <a:srgbClr val="2B4150"/>
                </a:solidFill>
                <a:latin typeface="MuseoModerno Medium" pitchFamily="34" charset="0"/>
                <a:ea typeface="MuseoModerno Medium" pitchFamily="34" charset="-122"/>
                <a:cs typeface="MuseoModerno Medium" pitchFamily="34" charset="-120"/>
              </a:rPr>
              <a:t>1</a:t>
            </a:r>
            <a:endParaRPr lang="en-US" sz="2100" dirty="0"/>
          </a:p>
        </p:txBody>
      </p:sp>
      <p:sp>
        <p:nvSpPr>
          <p:cNvPr id="8" name="Text 5"/>
          <p:cNvSpPr/>
          <p:nvPr/>
        </p:nvSpPr>
        <p:spPr>
          <a:xfrm>
            <a:off x="7376636" y="2215753"/>
            <a:ext cx="2250281" cy="281226"/>
          </a:xfrm>
          <a:prstGeom prst="rect">
            <a:avLst/>
          </a:prstGeom>
          <a:noFill/>
          <a:ln/>
        </p:spPr>
        <p:txBody>
          <a:bodyPr wrap="none" lIns="0" tIns="0" rIns="0" bIns="0" rtlCol="0" anchor="t"/>
          <a:lstStyle/>
          <a:p>
            <a:pPr marL="0" indent="0" algn="l">
              <a:lnSpc>
                <a:spcPts val="2200"/>
              </a:lnSpc>
              <a:buNone/>
            </a:pPr>
            <a:r>
              <a:rPr lang="en-US" sz="1750" dirty="0">
                <a:solidFill>
                  <a:srgbClr val="2B4150"/>
                </a:solidFill>
                <a:latin typeface="MuseoModerno Medium" pitchFamily="34" charset="0"/>
                <a:ea typeface="MuseoModerno Medium" pitchFamily="34" charset="-122"/>
                <a:cs typeface="MuseoModerno Medium" pitchFamily="34" charset="-120"/>
              </a:rPr>
              <a:t>Analisis Gap</a:t>
            </a:r>
            <a:endParaRPr lang="en-US" sz="1750" dirty="0"/>
          </a:p>
        </p:txBody>
      </p:sp>
      <p:sp>
        <p:nvSpPr>
          <p:cNvPr id="9" name="Text 6"/>
          <p:cNvSpPr/>
          <p:nvPr/>
        </p:nvSpPr>
        <p:spPr>
          <a:xfrm>
            <a:off x="7376636" y="2604968"/>
            <a:ext cx="6623685" cy="576024"/>
          </a:xfrm>
          <a:prstGeom prst="rect">
            <a:avLst/>
          </a:prstGeom>
          <a:noFill/>
          <a:ln/>
        </p:spPr>
        <p:txBody>
          <a:bodyPr wrap="square" lIns="0" tIns="0" rIns="0" bIns="0" rtlCol="0" anchor="t"/>
          <a:lstStyle/>
          <a:p>
            <a:pPr marL="0" indent="0" algn="l">
              <a:lnSpc>
                <a:spcPts val="2250"/>
              </a:lnSpc>
              <a:buNone/>
            </a:pPr>
            <a:r>
              <a:rPr lang="en-US" sz="1400" dirty="0">
                <a:solidFill>
                  <a:srgbClr val="2B4150"/>
                </a:solidFill>
                <a:latin typeface="Source Sans Pro" pitchFamily="34" charset="0"/>
                <a:ea typeface="Source Sans Pro" pitchFamily="34" charset="-122"/>
                <a:cs typeface="Source Sans Pro" pitchFamily="34" charset="-120"/>
              </a:rPr>
              <a:t>Evaluasi kondisi saat ini untuk mengidentifikasi kesenjangan terhadap persyaratan ISO 17025.</a:t>
            </a:r>
            <a:endParaRPr lang="en-US" sz="1400" dirty="0"/>
          </a:p>
        </p:txBody>
      </p:sp>
      <p:sp>
        <p:nvSpPr>
          <p:cNvPr id="10" name="Shape 7"/>
          <p:cNvSpPr/>
          <p:nvPr/>
        </p:nvSpPr>
        <p:spPr>
          <a:xfrm>
            <a:off x="6566178" y="3934658"/>
            <a:ext cx="630079" cy="22860"/>
          </a:xfrm>
          <a:prstGeom prst="roundRect">
            <a:avLst>
              <a:gd name="adj" fmla="val 118127"/>
            </a:avLst>
          </a:prstGeom>
          <a:solidFill>
            <a:srgbClr val="D9D4C9"/>
          </a:solidFill>
          <a:ln/>
        </p:spPr>
      </p:sp>
      <p:sp>
        <p:nvSpPr>
          <p:cNvPr id="11" name="Shape 8"/>
          <p:cNvSpPr/>
          <p:nvPr/>
        </p:nvSpPr>
        <p:spPr>
          <a:xfrm>
            <a:off x="6183987" y="3743563"/>
            <a:ext cx="405051" cy="405051"/>
          </a:xfrm>
          <a:prstGeom prst="roundRect">
            <a:avLst>
              <a:gd name="adj" fmla="val 6667"/>
            </a:avLst>
          </a:prstGeom>
          <a:solidFill>
            <a:srgbClr val="F3EEE3"/>
          </a:solidFill>
          <a:ln/>
        </p:spPr>
      </p:sp>
      <p:sp>
        <p:nvSpPr>
          <p:cNvPr id="12" name="Text 9"/>
          <p:cNvSpPr/>
          <p:nvPr/>
        </p:nvSpPr>
        <p:spPr>
          <a:xfrm>
            <a:off x="6311384" y="3811072"/>
            <a:ext cx="150138" cy="270034"/>
          </a:xfrm>
          <a:prstGeom prst="rect">
            <a:avLst/>
          </a:prstGeom>
          <a:noFill/>
          <a:ln/>
        </p:spPr>
        <p:txBody>
          <a:bodyPr wrap="none" lIns="0" tIns="0" rIns="0" bIns="0" rtlCol="0" anchor="t"/>
          <a:lstStyle/>
          <a:p>
            <a:pPr marL="0" indent="0" algn="ctr">
              <a:lnSpc>
                <a:spcPts val="2100"/>
              </a:lnSpc>
              <a:buNone/>
            </a:pPr>
            <a:r>
              <a:rPr lang="en-US" sz="2100" dirty="0">
                <a:solidFill>
                  <a:srgbClr val="2B4150"/>
                </a:solidFill>
                <a:latin typeface="MuseoModerno Medium" pitchFamily="34" charset="0"/>
                <a:ea typeface="MuseoModerno Medium" pitchFamily="34" charset="-122"/>
                <a:cs typeface="MuseoModerno Medium" pitchFamily="34" charset="-120"/>
              </a:rPr>
              <a:t>2</a:t>
            </a:r>
            <a:endParaRPr lang="en-US" sz="2100" dirty="0"/>
          </a:p>
        </p:txBody>
      </p:sp>
      <p:sp>
        <p:nvSpPr>
          <p:cNvPr id="13" name="Text 10"/>
          <p:cNvSpPr/>
          <p:nvPr/>
        </p:nvSpPr>
        <p:spPr>
          <a:xfrm>
            <a:off x="7376636" y="3721060"/>
            <a:ext cx="3282791" cy="281226"/>
          </a:xfrm>
          <a:prstGeom prst="rect">
            <a:avLst/>
          </a:prstGeom>
          <a:noFill/>
          <a:ln/>
        </p:spPr>
        <p:txBody>
          <a:bodyPr wrap="none" lIns="0" tIns="0" rIns="0" bIns="0" rtlCol="0" anchor="t"/>
          <a:lstStyle/>
          <a:p>
            <a:pPr marL="0" indent="0" algn="l">
              <a:lnSpc>
                <a:spcPts val="2200"/>
              </a:lnSpc>
              <a:buNone/>
            </a:pPr>
            <a:r>
              <a:rPr lang="en-US" sz="1750" dirty="0">
                <a:solidFill>
                  <a:srgbClr val="2B4150"/>
                </a:solidFill>
                <a:latin typeface="MuseoModerno Medium" pitchFamily="34" charset="0"/>
                <a:ea typeface="MuseoModerno Medium" pitchFamily="34" charset="-122"/>
                <a:cs typeface="MuseoModerno Medium" pitchFamily="34" charset="-120"/>
              </a:rPr>
              <a:t>Pengembangan Dokumentasi</a:t>
            </a:r>
            <a:endParaRPr lang="en-US" sz="1750" dirty="0"/>
          </a:p>
        </p:txBody>
      </p:sp>
      <p:sp>
        <p:nvSpPr>
          <p:cNvPr id="14" name="Text 11"/>
          <p:cNvSpPr/>
          <p:nvPr/>
        </p:nvSpPr>
        <p:spPr>
          <a:xfrm>
            <a:off x="7376636" y="4110276"/>
            <a:ext cx="6623685" cy="288012"/>
          </a:xfrm>
          <a:prstGeom prst="rect">
            <a:avLst/>
          </a:prstGeom>
          <a:noFill/>
          <a:ln/>
        </p:spPr>
        <p:txBody>
          <a:bodyPr wrap="none" lIns="0" tIns="0" rIns="0" bIns="0" rtlCol="0" anchor="t"/>
          <a:lstStyle/>
          <a:p>
            <a:pPr marL="0" indent="0" algn="l">
              <a:lnSpc>
                <a:spcPts val="2250"/>
              </a:lnSpc>
              <a:buNone/>
            </a:pPr>
            <a:r>
              <a:rPr lang="en-US" sz="1400" dirty="0">
                <a:solidFill>
                  <a:srgbClr val="2B4150"/>
                </a:solidFill>
                <a:latin typeface="Source Sans Pro" pitchFamily="34" charset="0"/>
                <a:ea typeface="Source Sans Pro" pitchFamily="34" charset="-122"/>
                <a:cs typeface="Source Sans Pro" pitchFamily="34" charset="-120"/>
              </a:rPr>
              <a:t>Menyusun dokumentasi sistem manajemen mutu yang sesuai dengan persyaratan.</a:t>
            </a:r>
            <a:endParaRPr lang="en-US" sz="1400" dirty="0"/>
          </a:p>
        </p:txBody>
      </p:sp>
      <p:sp>
        <p:nvSpPr>
          <p:cNvPr id="15" name="Shape 12"/>
          <p:cNvSpPr/>
          <p:nvPr/>
        </p:nvSpPr>
        <p:spPr>
          <a:xfrm>
            <a:off x="6566178" y="5151953"/>
            <a:ext cx="630079" cy="22860"/>
          </a:xfrm>
          <a:prstGeom prst="roundRect">
            <a:avLst>
              <a:gd name="adj" fmla="val 118127"/>
            </a:avLst>
          </a:prstGeom>
          <a:solidFill>
            <a:srgbClr val="D9D4C9"/>
          </a:solidFill>
          <a:ln/>
        </p:spPr>
      </p:sp>
      <p:sp>
        <p:nvSpPr>
          <p:cNvPr id="16" name="Shape 13"/>
          <p:cNvSpPr/>
          <p:nvPr/>
        </p:nvSpPr>
        <p:spPr>
          <a:xfrm>
            <a:off x="6183987" y="4960858"/>
            <a:ext cx="405051" cy="405051"/>
          </a:xfrm>
          <a:prstGeom prst="roundRect">
            <a:avLst>
              <a:gd name="adj" fmla="val 6667"/>
            </a:avLst>
          </a:prstGeom>
          <a:solidFill>
            <a:srgbClr val="F3EEE3"/>
          </a:solidFill>
          <a:ln/>
        </p:spPr>
      </p:sp>
      <p:sp>
        <p:nvSpPr>
          <p:cNvPr id="17" name="Text 14"/>
          <p:cNvSpPr/>
          <p:nvPr/>
        </p:nvSpPr>
        <p:spPr>
          <a:xfrm>
            <a:off x="6310551" y="5028367"/>
            <a:ext cx="151805" cy="270034"/>
          </a:xfrm>
          <a:prstGeom prst="rect">
            <a:avLst/>
          </a:prstGeom>
          <a:noFill/>
          <a:ln/>
        </p:spPr>
        <p:txBody>
          <a:bodyPr wrap="none" lIns="0" tIns="0" rIns="0" bIns="0" rtlCol="0" anchor="t"/>
          <a:lstStyle/>
          <a:p>
            <a:pPr marL="0" indent="0" algn="ctr">
              <a:lnSpc>
                <a:spcPts val="2100"/>
              </a:lnSpc>
              <a:buNone/>
            </a:pPr>
            <a:r>
              <a:rPr lang="en-US" sz="2100" dirty="0">
                <a:solidFill>
                  <a:srgbClr val="2B4150"/>
                </a:solidFill>
                <a:latin typeface="MuseoModerno Medium" pitchFamily="34" charset="0"/>
                <a:ea typeface="MuseoModerno Medium" pitchFamily="34" charset="-122"/>
                <a:cs typeface="MuseoModerno Medium" pitchFamily="34" charset="-120"/>
              </a:rPr>
              <a:t>3</a:t>
            </a:r>
            <a:endParaRPr lang="en-US" sz="2100" dirty="0"/>
          </a:p>
        </p:txBody>
      </p:sp>
      <p:sp>
        <p:nvSpPr>
          <p:cNvPr id="18" name="Text 15"/>
          <p:cNvSpPr/>
          <p:nvPr/>
        </p:nvSpPr>
        <p:spPr>
          <a:xfrm>
            <a:off x="7376636" y="4938355"/>
            <a:ext cx="2250281" cy="281226"/>
          </a:xfrm>
          <a:prstGeom prst="rect">
            <a:avLst/>
          </a:prstGeom>
          <a:noFill/>
          <a:ln/>
        </p:spPr>
        <p:txBody>
          <a:bodyPr wrap="none" lIns="0" tIns="0" rIns="0" bIns="0" rtlCol="0" anchor="t"/>
          <a:lstStyle/>
          <a:p>
            <a:pPr marL="0" indent="0" algn="l">
              <a:lnSpc>
                <a:spcPts val="2200"/>
              </a:lnSpc>
              <a:buNone/>
            </a:pPr>
            <a:r>
              <a:rPr lang="en-US" sz="1750" dirty="0">
                <a:solidFill>
                  <a:srgbClr val="2B4150"/>
                </a:solidFill>
                <a:latin typeface="MuseoModerno Medium" pitchFamily="34" charset="0"/>
                <a:ea typeface="MuseoModerno Medium" pitchFamily="34" charset="-122"/>
                <a:cs typeface="MuseoModerno Medium" pitchFamily="34" charset="-120"/>
              </a:rPr>
              <a:t>Implementasi</a:t>
            </a:r>
            <a:endParaRPr lang="en-US" sz="1750" dirty="0"/>
          </a:p>
        </p:txBody>
      </p:sp>
      <p:sp>
        <p:nvSpPr>
          <p:cNvPr id="19" name="Text 16"/>
          <p:cNvSpPr/>
          <p:nvPr/>
        </p:nvSpPr>
        <p:spPr>
          <a:xfrm>
            <a:off x="7376636" y="5327571"/>
            <a:ext cx="6623685" cy="576024"/>
          </a:xfrm>
          <a:prstGeom prst="rect">
            <a:avLst/>
          </a:prstGeom>
          <a:noFill/>
          <a:ln/>
        </p:spPr>
        <p:txBody>
          <a:bodyPr wrap="square" lIns="0" tIns="0" rIns="0" bIns="0" rtlCol="0" anchor="t"/>
          <a:lstStyle/>
          <a:p>
            <a:pPr marL="0" indent="0" algn="l">
              <a:lnSpc>
                <a:spcPts val="2250"/>
              </a:lnSpc>
              <a:buNone/>
            </a:pPr>
            <a:r>
              <a:rPr lang="en-US" sz="1400" dirty="0">
                <a:solidFill>
                  <a:srgbClr val="2B4150"/>
                </a:solidFill>
                <a:latin typeface="Source Sans Pro" pitchFamily="34" charset="0"/>
                <a:ea typeface="Source Sans Pro" pitchFamily="34" charset="-122"/>
                <a:cs typeface="Source Sans Pro" pitchFamily="34" charset="-120"/>
              </a:rPr>
              <a:t>Menerapkan dan mempertahankan sistem manajemen mutu yang efektif di seluruh laboratorium.</a:t>
            </a:r>
            <a:endParaRPr lang="en-US" sz="1400" dirty="0"/>
          </a:p>
        </p:txBody>
      </p:sp>
      <p:sp>
        <p:nvSpPr>
          <p:cNvPr id="20" name="Shape 17"/>
          <p:cNvSpPr/>
          <p:nvPr/>
        </p:nvSpPr>
        <p:spPr>
          <a:xfrm>
            <a:off x="6566178" y="6657261"/>
            <a:ext cx="630079" cy="22860"/>
          </a:xfrm>
          <a:prstGeom prst="roundRect">
            <a:avLst>
              <a:gd name="adj" fmla="val 118127"/>
            </a:avLst>
          </a:prstGeom>
          <a:solidFill>
            <a:srgbClr val="D9D4C9"/>
          </a:solidFill>
          <a:ln/>
        </p:spPr>
      </p:sp>
      <p:sp>
        <p:nvSpPr>
          <p:cNvPr id="21" name="Shape 18"/>
          <p:cNvSpPr/>
          <p:nvPr/>
        </p:nvSpPr>
        <p:spPr>
          <a:xfrm>
            <a:off x="6183987" y="6466165"/>
            <a:ext cx="405051" cy="405051"/>
          </a:xfrm>
          <a:prstGeom prst="roundRect">
            <a:avLst>
              <a:gd name="adj" fmla="val 6667"/>
            </a:avLst>
          </a:prstGeom>
          <a:solidFill>
            <a:srgbClr val="F3EEE3"/>
          </a:solidFill>
          <a:ln/>
        </p:spPr>
      </p:sp>
      <p:sp>
        <p:nvSpPr>
          <p:cNvPr id="22" name="Text 19"/>
          <p:cNvSpPr/>
          <p:nvPr/>
        </p:nvSpPr>
        <p:spPr>
          <a:xfrm>
            <a:off x="6299597" y="6533674"/>
            <a:ext cx="173831" cy="270034"/>
          </a:xfrm>
          <a:prstGeom prst="rect">
            <a:avLst/>
          </a:prstGeom>
          <a:noFill/>
          <a:ln/>
        </p:spPr>
        <p:txBody>
          <a:bodyPr wrap="none" lIns="0" tIns="0" rIns="0" bIns="0" rtlCol="0" anchor="t"/>
          <a:lstStyle/>
          <a:p>
            <a:pPr marL="0" indent="0" algn="ctr">
              <a:lnSpc>
                <a:spcPts val="2100"/>
              </a:lnSpc>
              <a:buNone/>
            </a:pPr>
            <a:r>
              <a:rPr lang="en-US" sz="2100" dirty="0">
                <a:solidFill>
                  <a:srgbClr val="2B4150"/>
                </a:solidFill>
                <a:latin typeface="MuseoModerno Medium" pitchFamily="34" charset="0"/>
                <a:ea typeface="MuseoModerno Medium" pitchFamily="34" charset="-122"/>
                <a:cs typeface="MuseoModerno Medium" pitchFamily="34" charset="-120"/>
              </a:rPr>
              <a:t>4</a:t>
            </a:r>
            <a:endParaRPr lang="en-US" sz="2100" dirty="0"/>
          </a:p>
        </p:txBody>
      </p:sp>
      <p:sp>
        <p:nvSpPr>
          <p:cNvPr id="23" name="Text 20"/>
          <p:cNvSpPr/>
          <p:nvPr/>
        </p:nvSpPr>
        <p:spPr>
          <a:xfrm>
            <a:off x="7376636" y="6443663"/>
            <a:ext cx="2250281" cy="281226"/>
          </a:xfrm>
          <a:prstGeom prst="rect">
            <a:avLst/>
          </a:prstGeom>
          <a:noFill/>
          <a:ln/>
        </p:spPr>
        <p:txBody>
          <a:bodyPr wrap="none" lIns="0" tIns="0" rIns="0" bIns="0" rtlCol="0" anchor="t"/>
          <a:lstStyle/>
          <a:p>
            <a:pPr marL="0" indent="0" algn="l">
              <a:lnSpc>
                <a:spcPts val="2200"/>
              </a:lnSpc>
              <a:buNone/>
            </a:pPr>
            <a:r>
              <a:rPr lang="en-US" sz="1750" dirty="0">
                <a:solidFill>
                  <a:srgbClr val="2B4150"/>
                </a:solidFill>
                <a:latin typeface="MuseoModerno Medium" pitchFamily="34" charset="0"/>
                <a:ea typeface="MuseoModerno Medium" pitchFamily="34" charset="-122"/>
                <a:cs typeface="MuseoModerno Medium" pitchFamily="34" charset="-120"/>
              </a:rPr>
              <a:t>Akreditasi</a:t>
            </a:r>
            <a:endParaRPr lang="en-US" sz="1750" dirty="0"/>
          </a:p>
        </p:txBody>
      </p:sp>
      <p:sp>
        <p:nvSpPr>
          <p:cNvPr id="24" name="Text 21"/>
          <p:cNvSpPr/>
          <p:nvPr/>
        </p:nvSpPr>
        <p:spPr>
          <a:xfrm>
            <a:off x="7376636" y="6832878"/>
            <a:ext cx="6623685" cy="576024"/>
          </a:xfrm>
          <a:prstGeom prst="rect">
            <a:avLst/>
          </a:prstGeom>
          <a:noFill/>
          <a:ln/>
        </p:spPr>
        <p:txBody>
          <a:bodyPr wrap="square" lIns="0" tIns="0" rIns="0" bIns="0" rtlCol="0" anchor="t"/>
          <a:lstStyle/>
          <a:p>
            <a:pPr marL="0" indent="0" algn="l">
              <a:lnSpc>
                <a:spcPts val="2250"/>
              </a:lnSpc>
              <a:buNone/>
            </a:pPr>
            <a:r>
              <a:rPr lang="en-US" sz="1400" dirty="0">
                <a:solidFill>
                  <a:srgbClr val="2B4150"/>
                </a:solidFill>
                <a:latin typeface="Source Sans Pro" pitchFamily="34" charset="0"/>
                <a:ea typeface="Source Sans Pro" pitchFamily="34" charset="-122"/>
                <a:cs typeface="Source Sans Pro" pitchFamily="34" charset="-120"/>
              </a:rPr>
              <a:t>Mengajukan audit akreditasi oleh badan yang berwenang untuk mendapatkan sertifikasi ISO 17025.</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539</Words>
  <Application>Microsoft Office PowerPoint</Application>
  <PresentationFormat>Custom</PresentationFormat>
  <Paragraphs>94</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Source Sans Pro Bold</vt:lpstr>
      <vt:lpstr>Source Sans Pro</vt:lpstr>
      <vt:lpstr>Arial</vt:lpstr>
      <vt:lpstr>MuseoModerno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yudiansyah sukmana</cp:lastModifiedBy>
  <cp:revision>2</cp:revision>
  <dcterms:created xsi:type="dcterms:W3CDTF">2024-10-14T03:45:22Z</dcterms:created>
  <dcterms:modified xsi:type="dcterms:W3CDTF">2024-10-14T04:05:34Z</dcterms:modified>
</cp:coreProperties>
</file>